
<file path=[Content_Types].xml><?xml version="1.0" encoding="utf-8"?>
<Types xmlns="http://schemas.openxmlformats.org/package/2006/content-types">
  <Default Extension="png" ContentType="image/png"/>
  <Default Extension="svg" ContentType="image/svg+xml"/>
  <Default Extension="rels" ContentType="application/vnd.openxmlformats-package.relationships+xml"/>
  <Default Extension="xml" ContentType="application/xml"/>
  <Default Extension="mp4" ContentType="video/mp4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56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9" r:id="rId9"/>
    <p:sldId id="270" r:id="rId10"/>
    <p:sldId id="274" r:id="rId11"/>
    <p:sldId id="271" r:id="rId12"/>
    <p:sldId id="272" r:id="rId13"/>
    <p:sldId id="273" r:id="rId14"/>
    <p:sldId id="275" r:id="rId15"/>
    <p:sldId id="276" r:id="rId16"/>
    <p:sldId id="277" r:id="rId17"/>
    <p:sldId id="281" r:id="rId18"/>
    <p:sldId id="282" r:id="rId19"/>
    <p:sldId id="283" r:id="rId20"/>
    <p:sldId id="278" r:id="rId21"/>
    <p:sldId id="279" r:id="rId22"/>
    <p:sldId id="280" r:id="rId23"/>
    <p:sldId id="284" r:id="rId24"/>
    <p:sldId id="287" r:id="rId25"/>
    <p:sldId id="285" r:id="rId26"/>
    <p:sldId id="286" r:id="rId27"/>
    <p:sldId id="288" r:id="rId28"/>
    <p:sldId id="290" r:id="rId29"/>
    <p:sldId id="291" r:id="rId30"/>
    <p:sldId id="292" r:id="rId31"/>
    <p:sldId id="293" r:id="rId32"/>
    <p:sldId id="294" r:id="rId33"/>
    <p:sldId id="295" r:id="rId34"/>
    <p:sldId id="263" r:id="rId35"/>
    <p:sldId id="296" r:id="rId36"/>
    <p:sldId id="297" r:id="rId37"/>
    <p:sldId id="298" r:id="rId38"/>
    <p:sldId id="299" r:id="rId39"/>
    <p:sldId id="300" r:id="rId40"/>
    <p:sldId id="301" r:id="rId41"/>
    <p:sldId id="302" r:id="rId42"/>
    <p:sldId id="303" r:id="rId43"/>
    <p:sldId id="305" r:id="rId44"/>
    <p:sldId id="304" r:id="rId45"/>
    <p:sldId id="309" r:id="rId46"/>
    <p:sldId id="307" r:id="rId47"/>
    <p:sldId id="306" r:id="rId48"/>
    <p:sldId id="310" r:id="rId49"/>
    <p:sldId id="308" r:id="rId50"/>
    <p:sldId id="311" r:id="rId51"/>
    <p:sldId id="264" r:id="rId52"/>
    <p:sldId id="265" r:id="rId53"/>
    <p:sldId id="268" r:id="rId54"/>
    <p:sldId id="267" r:id="rId5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Default Section" id="{B62D882F-FA0B-4127-A295-44915A6AB81A}">
          <p14:sldIdLst>
            <p14:sldId id="256"/>
            <p14:sldId id="257"/>
            <p14:sldId id="258"/>
            <p14:sldId id="259"/>
            <p14:sldId id="260"/>
          </p14:sldIdLst>
        </p14:section>
        <p14:section name="Agenda" id="{4CF45D47-8331-479F-B0B6-6FAC439EBB6A}">
          <p14:sldIdLst>
            <p14:sldId id="261"/>
          </p14:sldIdLst>
        </p14:section>
        <p14:section name="3NF" id="{CA5074C6-0494-43C3-B8B6-0096F7405620}">
          <p14:sldIdLst>
            <p14:sldId id="262"/>
            <p14:sldId id="269"/>
            <p14:sldId id="270"/>
            <p14:sldId id="274"/>
            <p14:sldId id="271"/>
            <p14:sldId id="272"/>
            <p14:sldId id="273"/>
            <p14:sldId id="275"/>
            <p14:sldId id="276"/>
            <p14:sldId id="277"/>
            <p14:sldId id="281"/>
            <p14:sldId id="282"/>
            <p14:sldId id="283"/>
            <p14:sldId id="278"/>
            <p14:sldId id="279"/>
            <p14:sldId id="280"/>
            <p14:sldId id="284"/>
            <p14:sldId id="287"/>
            <p14:sldId id="285"/>
            <p14:sldId id="286"/>
            <p14:sldId id="288"/>
            <p14:sldId id="290"/>
            <p14:sldId id="291"/>
            <p14:sldId id="292"/>
            <p14:sldId id="293"/>
            <p14:sldId id="294"/>
            <p14:sldId id="295"/>
          </p14:sldIdLst>
        </p14:section>
        <p14:section name="6NF" id="{55EA4A31-91E4-4EE8-9518-07A3CCC5B55F}">
          <p14:sldIdLst>
            <p14:sldId id="263"/>
            <p14:sldId id="296"/>
            <p14:sldId id="297"/>
            <p14:sldId id="298"/>
            <p14:sldId id="299"/>
            <p14:sldId id="300"/>
            <p14:sldId id="301"/>
            <p14:sldId id="302"/>
            <p14:sldId id="303"/>
            <p14:sldId id="305"/>
            <p14:sldId id="304"/>
            <p14:sldId id="309"/>
            <p14:sldId id="307"/>
            <p14:sldId id="306"/>
            <p14:sldId id="310"/>
            <p14:sldId id="308"/>
            <p14:sldId id="311"/>
          </p14:sldIdLst>
        </p14:section>
        <p14:section name="Conclusion" id="{5C15A904-6BEB-470B-980B-18D910DA18D1}">
          <p14:sldIdLst>
            <p14:sldId id="264"/>
            <p14:sldId id="265"/>
            <p14:sldId id="268"/>
            <p14:sldId id="267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18603FDC-E32A-4AB5-989C-0864C3EAD2B8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18603FDC-E32A-4AB5-989C-0864C3EAD2B8}" styleName="Themed Style 2 - Accent 2">
    <a:tblBg>
      <a:fillRef idx="3">
        <a:schemeClr val="accent2"/>
      </a:fillRef>
      <a:effectRef idx="3">
        <a:schemeClr val="accent2"/>
      </a:effectRef>
    </a:tblBg>
    <a:wholeTbl>
      <a:tcTxStyle>
        <a:fontRef idx="minor">
          <a:scrgbClr r="0" g="0" b="0"/>
        </a:fontRef>
        <a:schemeClr val="lt1"/>
      </a:tcTxStyle>
      <a:tcStyle>
        <a:tcBdr>
          <a:left>
            <a:lnRef idx="1">
              <a:schemeClr val="accent2">
                <a:tint val="50000"/>
              </a:schemeClr>
            </a:lnRef>
          </a:left>
          <a:right>
            <a:lnRef idx="1">
              <a:schemeClr val="accent2">
                <a:tint val="50000"/>
              </a:schemeClr>
            </a:lnRef>
          </a:right>
          <a:top>
            <a:lnRef idx="1">
              <a:schemeClr val="accent2">
                <a:tint val="50000"/>
              </a:schemeClr>
            </a:lnRef>
          </a:top>
          <a:bottom>
            <a:lnRef idx="1">
              <a:schemeClr val="accent2">
                <a:tint val="50000"/>
              </a:schemeClr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lt1">
              <a:alpha val="20000"/>
            </a:schemeClr>
          </a:solidFill>
        </a:fill>
      </a:tcStyle>
    </a:band1H>
    <a:band1V>
      <a:tcStyle>
        <a:tcBdr/>
        <a:fill>
          <a:solidFill>
            <a:schemeClr val="lt1">
              <a:alpha val="20000"/>
            </a:schemeClr>
          </a:solidFill>
        </a:fill>
      </a:tcStyle>
    </a:band1V>
    <a:lastCol>
      <a:tcTxStyle b="on"/>
      <a:tcStyle>
        <a:tcBdr>
          <a:left>
            <a:lnRef idx="2">
              <a:schemeClr val="lt1"/>
            </a:lnRef>
          </a:left>
        </a:tcBdr>
      </a:tcStyle>
    </a:lastCol>
    <a:firstCol>
      <a:tcTxStyle b="on"/>
      <a:tcStyle>
        <a:tcBdr>
          <a:right>
            <a:lnRef idx="2">
              <a:schemeClr val="lt1"/>
            </a:lnRef>
          </a:right>
        </a:tcBdr>
      </a:tcStyle>
    </a:firstCol>
    <a:lastRow>
      <a:tcTxStyle b="on"/>
      <a:tcStyle>
        <a:tcBdr>
          <a:top>
            <a:lnRef idx="2">
              <a:schemeClr val="lt1"/>
            </a:lnRef>
          </a:top>
        </a:tcBdr>
        <a:fill>
          <a:noFill/>
        </a:fill>
      </a:tcStyle>
    </a:lastRow>
    <a:seCell>
      <a:tcStyle>
        <a:tcBdr>
          <a:left>
            <a:ln>
              <a:noFill/>
            </a:ln>
          </a:left>
          <a:top>
            <a:ln>
              <a:noFill/>
            </a:ln>
          </a:top>
        </a:tcBdr>
      </a:tcStyle>
    </a:seCell>
    <a:swCell>
      <a:tcStyle>
        <a:tcBdr>
          <a:right>
            <a:ln>
              <a:noFill/>
            </a:ln>
          </a:right>
          <a:top>
            <a:ln>
              <a:noFill/>
            </a:ln>
          </a:top>
        </a:tcBdr>
      </a:tcStyle>
    </a:swCell>
    <a:firstRow>
      <a:tcTxStyle b="on"/>
      <a:tcStyle>
        <a:tcBdr>
          <a:bottom>
            <a:lnRef idx="3">
              <a:schemeClr val="lt1"/>
            </a:lnRef>
          </a:bottom>
        </a:tcBdr>
        <a:fill>
          <a:noFill/>
        </a:fill>
      </a:tcStyle>
    </a:firstRow>
    <a:neCell>
      <a:tcStyle>
        <a:tcBdr>
          <a:bottom>
            <a:ln>
              <a:noFill/>
            </a:ln>
          </a:bottom>
        </a:tcBdr>
      </a:tcStyle>
    </a:ne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997" autoAdjust="0"/>
    <p:restoredTop sz="95062" autoAdjust="0"/>
  </p:normalViewPr>
  <p:slideViewPr>
    <p:cSldViewPr snapToGrid="0">
      <p:cViewPr varScale="1">
        <p:scale>
          <a:sx n="78" d="100"/>
          <a:sy n="78" d="100"/>
        </p:scale>
        <p:origin x="77" y="173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slide" Target="slides/slide49.xml"/><Relationship Id="rId55" Type="http://schemas.openxmlformats.org/officeDocument/2006/relationships/slide" Target="slides/slide54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41" Type="http://schemas.openxmlformats.org/officeDocument/2006/relationships/slide" Target="slides/slide40.xml"/><Relationship Id="rId54" Type="http://schemas.openxmlformats.org/officeDocument/2006/relationships/slide" Target="slides/slide53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slide" Target="slides/slide52.xml"/><Relationship Id="rId58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notesMaster" Target="notesMasters/notesMaster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/Relationships>
</file>

<file path=ppt/media/image1.png>
</file>

<file path=ppt/media/image10.svg>
</file>

<file path=ppt/media/image11.png>
</file>

<file path=ppt/media/image12.png>
</file>

<file path=ppt/media/image13.png>
</file>

<file path=ppt/media/image14.svg>
</file>

<file path=ppt/media/image15.png>
</file>

<file path=ppt/media/image16.svg>
</file>

<file path=ppt/media/image17.png>
</file>

<file path=ppt/media/image18.svg>
</file>

<file path=ppt/media/image19.png>
</file>

<file path=ppt/media/image2.svg>
</file>

<file path=ppt/media/image20.png>
</file>

<file path=ppt/media/image21.png>
</file>

<file path=ppt/media/image22.png>
</file>

<file path=ppt/media/image23.png>
</file>

<file path=ppt/media/image24.png>
</file>

<file path=ppt/media/image25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media/media1.mp4>
</file>

<file path=ppt/media/media2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B1D7877-7D62-44FA-BC81-12EEB26E9615}" type="datetimeFigureOut">
              <a:rPr lang="en-GB" smtClean="0"/>
              <a:t>17/01/2018</a:t>
            </a:fld>
            <a:endParaRPr lang="en-GB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GB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GB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BD72770-E9FC-40B0-9860-39CC3486830E}" type="slidenum">
              <a:rPr lang="en-GB" smtClean="0"/>
              <a:t>‹#›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77532403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4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2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1NF has no repeating groups in a row</a:t>
            </a:r>
          </a:p>
          <a:p>
            <a:r>
              <a:rPr lang="en-GB" dirty="0"/>
              <a:t>In our example, purchases was a repeating group in the row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72770-E9FC-40B0-9860-39CC3486830E}" type="slidenum">
              <a:rPr lang="en-GB" smtClean="0"/>
              <a:t>14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640140638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From existing schema: http://www.anchormodeling.com/?p=1078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72770-E9FC-40B0-9860-39CC3486830E}" type="slidenum">
              <a:rPr lang="en-GB" smtClean="0"/>
              <a:t>44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22486428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To make comparing values easier, the anchor model utilises a CLR hashing function – as a result, you may need to adjust your security settings to use anchor model</a:t>
            </a:r>
          </a:p>
          <a:p>
            <a:endParaRPr lang="en-GB" dirty="0"/>
          </a:p>
          <a:p>
            <a:r>
              <a:rPr lang="en-GB" dirty="0"/>
              <a:t>```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exec 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sp_configure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'</a:t>
            </a:r>
            <a:r>
              <a:rPr lang="en-GB" sz="1200" kern="1200" dirty="0" err="1">
                <a:solidFill>
                  <a:schemeClr val="tx1"/>
                </a:solidFill>
                <a:latin typeface="+mn-lt"/>
                <a:ea typeface="+mn-ea"/>
                <a:cs typeface="+mn-cs"/>
              </a:rPr>
              <a:t>clr</a:t>
            </a:r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 strict security', 0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RECONFIGURE</a:t>
            </a:r>
          </a:p>
          <a:p>
            <a:r>
              <a:rPr lang="en-GB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```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72770-E9FC-40B0-9860-39CC3486830E}" type="slidenum">
              <a:rPr lang="en-GB" smtClean="0"/>
              <a:t>47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66108574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If thinking about the right to be forgotten then you can do cascading deletes as everything has nice FK relationships and a viewable model to verify usage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72770-E9FC-40B0-9860-39CC3486830E}" type="slidenum">
              <a:rPr lang="en-GB" smtClean="0"/>
              <a:t>49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13389235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2NF has no repeating groups in a row and no partially dependent information</a:t>
            </a:r>
          </a:p>
          <a:p>
            <a:r>
              <a:rPr lang="en-GB" dirty="0"/>
              <a:t>In our example, purchases was a repeating group in the row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72770-E9FC-40B0-9860-39CC3486830E}" type="slidenum">
              <a:rPr lang="en-GB" smtClean="0"/>
              <a:t>20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858124030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72770-E9FC-40B0-9860-39CC3486830E}" type="slidenum">
              <a:rPr lang="en-GB" smtClean="0"/>
              <a:t>33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3128174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72770-E9FC-40B0-9860-39CC3486830E}" type="slidenum">
              <a:rPr lang="en-GB" smtClean="0"/>
              <a:t>38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10169922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72770-E9FC-40B0-9860-39CC3486830E}" type="slidenum">
              <a:rPr lang="en-GB" smtClean="0"/>
              <a:t>42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724725024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* Not needed for many OLTP systems – use sparingly and after investigating this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BD72770-E9FC-40B0-9860-39CC3486830E}" type="slidenum">
              <a:rPr lang="en-GB" smtClean="0"/>
              <a:t>43</a:t>
            </a:fld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90672296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svg"/><Relationship Id="rId2" Type="http://schemas.openxmlformats.org/officeDocument/2006/relationships/image" Target="../media/image5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2" Type="http://schemas.openxmlformats.org/officeDocument/2006/relationships/image" Target="../media/image9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FC4995B-F216-4495-962A-52E6FADFF91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5477786" y="536713"/>
            <a:ext cx="6131118" cy="396278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FF1364F-80CC-4B00-95E5-0F0A844BF81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5477786" y="4499493"/>
            <a:ext cx="6131118" cy="1642890"/>
          </a:xfrm>
        </p:spPr>
        <p:txBody>
          <a:bodyPr>
            <a:normAutofit/>
          </a:bodyPr>
          <a:lstStyle>
            <a:lvl1pPr marL="0" indent="0" algn="ctr">
              <a:buNone/>
              <a:defRPr sz="32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pic>
        <p:nvPicPr>
          <p:cNvPr id="7" name="Graphic 6">
            <a:extLst>
              <a:ext uri="{FF2B5EF4-FFF2-40B4-BE49-F238E27FC236}">
                <a16:creationId xmlns:a16="http://schemas.microsoft.com/office/drawing/2014/main" id="{2353E9E1-FA57-49F3-8483-870FAB39BC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171577" y="-266699"/>
            <a:ext cx="7677150" cy="7677150"/>
          </a:xfrm>
          <a:prstGeom prst="rect">
            <a:avLst/>
          </a:prstGeom>
        </p:spPr>
      </p:pic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00A291EC-9570-472C-94D1-A9BD730B0B5E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52639" y="1306516"/>
            <a:ext cx="2709862" cy="622093"/>
          </a:xfrm>
          <a:solidFill>
            <a:srgbClr val="B86733"/>
          </a:solidFill>
        </p:spPr>
        <p:txBody>
          <a:bodyPr wrap="square" lIns="0" tIns="0" rIns="0" bIns="0" rtlCol="0" anchor="ctr" anchorCtr="1">
            <a:spAutoFit/>
          </a:bodyPr>
          <a:lstStyle>
            <a:lvl1pPr marL="0" indent="0">
              <a:buNone/>
              <a:defRPr lang="en-US" sz="4400" b="1" i="1" smtClean="0">
                <a:ln w="25400">
                  <a:solidFill>
                    <a:schemeClr val="bg1"/>
                  </a:solidFill>
                </a:ln>
                <a:solidFill>
                  <a:srgbClr val="8B4412"/>
                </a:solidFill>
                <a:latin typeface="+mj-lt"/>
              </a:defRPr>
            </a:lvl1pPr>
            <a:lvl2pPr>
              <a:defRPr lang="en-US" sz="1800" smtClean="0">
                <a:solidFill>
                  <a:schemeClr val="tx1"/>
                </a:solidFill>
              </a:defRPr>
            </a:lvl2pPr>
            <a:lvl3pPr>
              <a:defRPr lang="en-US" sz="1800" smtClean="0">
                <a:solidFill>
                  <a:schemeClr val="tx1"/>
                </a:solidFill>
              </a:defRPr>
            </a:lvl3pPr>
            <a:lvl4pPr>
              <a:defRPr lang="en-US" smtClean="0">
                <a:solidFill>
                  <a:schemeClr val="tx1"/>
                </a:solidFill>
              </a:defRPr>
            </a:lvl4pPr>
            <a:lvl5pPr>
              <a:defRPr lang="en-GB">
                <a:solidFill>
                  <a:schemeClr val="tx1"/>
                </a:solidFill>
              </a:defRPr>
            </a:lvl5pPr>
          </a:lstStyle>
          <a:p>
            <a:pPr marL="0"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6359135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Off-page Connector 8">
            <a:extLst>
              <a:ext uri="{FF2B5EF4-FFF2-40B4-BE49-F238E27FC236}">
                <a16:creationId xmlns:a16="http://schemas.microsoft.com/office/drawing/2014/main" id="{707F5E34-8AB3-49AE-9DA6-43891355A1D7}"/>
              </a:ext>
            </a:extLst>
          </p:cNvPr>
          <p:cNvSpPr/>
          <p:nvPr/>
        </p:nvSpPr>
        <p:spPr>
          <a:xfrm rot="16200000">
            <a:off x="59876" y="-59872"/>
            <a:ext cx="6857998" cy="69777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5000 w 10000"/>
              <a:gd name="connsiteY3" fmla="*/ 6314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5000" y="6314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AD8C61-0D93-46AD-A32C-A79A9EFDB80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B67F5-3697-4D7B-822E-658C15785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743352-1364-454A-BC58-AD0EFA59D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09711292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1_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lowchart: Off-page Connector 8">
            <a:extLst>
              <a:ext uri="{FF2B5EF4-FFF2-40B4-BE49-F238E27FC236}">
                <a16:creationId xmlns:a16="http://schemas.microsoft.com/office/drawing/2014/main" id="{707F5E34-8AB3-49AE-9DA6-43891355A1D7}"/>
              </a:ext>
            </a:extLst>
          </p:cNvPr>
          <p:cNvSpPr/>
          <p:nvPr/>
        </p:nvSpPr>
        <p:spPr>
          <a:xfrm rot="5400000">
            <a:off x="5274129" y="-59871"/>
            <a:ext cx="6857998" cy="6977744"/>
          </a:xfrm>
          <a:custGeom>
            <a:avLst/>
            <a:gdLst>
              <a:gd name="connsiteX0" fmla="*/ 0 w 10000"/>
              <a:gd name="connsiteY0" fmla="*/ 0 h 10000"/>
              <a:gd name="connsiteX1" fmla="*/ 10000 w 10000"/>
              <a:gd name="connsiteY1" fmla="*/ 0 h 10000"/>
              <a:gd name="connsiteX2" fmla="*/ 10000 w 10000"/>
              <a:gd name="connsiteY2" fmla="*/ 8000 h 10000"/>
              <a:gd name="connsiteX3" fmla="*/ 5000 w 10000"/>
              <a:gd name="connsiteY3" fmla="*/ 10000 h 10000"/>
              <a:gd name="connsiteX4" fmla="*/ 0 w 10000"/>
              <a:gd name="connsiteY4" fmla="*/ 8000 h 10000"/>
              <a:gd name="connsiteX5" fmla="*/ 0 w 10000"/>
              <a:gd name="connsiteY5" fmla="*/ 0 h 10000"/>
              <a:gd name="connsiteX0" fmla="*/ 0 w 10000"/>
              <a:gd name="connsiteY0" fmla="*/ 0 h 8000"/>
              <a:gd name="connsiteX1" fmla="*/ 10000 w 10000"/>
              <a:gd name="connsiteY1" fmla="*/ 0 h 8000"/>
              <a:gd name="connsiteX2" fmla="*/ 10000 w 10000"/>
              <a:gd name="connsiteY2" fmla="*/ 8000 h 8000"/>
              <a:gd name="connsiteX3" fmla="*/ 5000 w 10000"/>
              <a:gd name="connsiteY3" fmla="*/ 6314 h 8000"/>
              <a:gd name="connsiteX4" fmla="*/ 0 w 10000"/>
              <a:gd name="connsiteY4" fmla="*/ 8000 h 8000"/>
              <a:gd name="connsiteX5" fmla="*/ 0 w 10000"/>
              <a:gd name="connsiteY5" fmla="*/ 0 h 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0000" h="8000">
                <a:moveTo>
                  <a:pt x="0" y="0"/>
                </a:moveTo>
                <a:lnTo>
                  <a:pt x="10000" y="0"/>
                </a:lnTo>
                <a:lnTo>
                  <a:pt x="10000" y="8000"/>
                </a:lnTo>
                <a:lnTo>
                  <a:pt x="5000" y="6314"/>
                </a:lnTo>
                <a:lnTo>
                  <a:pt x="0" y="800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DAD8C61-0D93-46AD-A32C-A79A9EFDB80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548846" y="365125"/>
            <a:ext cx="4804954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E8B67F5-3697-4D7B-822E-658C15785AA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710646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9743352-1364-454A-BC58-AD0EFA59DB7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548846" y="1825625"/>
            <a:ext cx="4804954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44539058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5C4F61-098A-4E6B-8BF6-81A7E18499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03EA885-50E0-4C6C-A724-2AE4B7B0021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B16CEF8-BC50-45DE-8B53-F218853D4A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3BFECC-2960-4839-B111-9BE8488C732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>
                <a:latin typeface="+mj-lt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A733489-1782-444E-B5D8-5154F06C437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925492681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155996-CAE0-4F44-A6B0-CCDD807686E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39214534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96943428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D45FE2-A558-4D74-B5DD-61903BA620B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BD92922-0D52-4C4F-B093-F5DDBC578D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E9701CE-3B47-4B95-BE78-2906F342496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>
            <a:normAutofit/>
          </a:bodyPr>
          <a:lstStyle>
            <a:lvl1pPr marL="0" indent="0">
              <a:buNone/>
              <a:defRPr sz="3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6010976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lowchart: Manual Input 7">
            <a:extLst>
              <a:ext uri="{FF2B5EF4-FFF2-40B4-BE49-F238E27FC236}">
                <a16:creationId xmlns:a16="http://schemas.microsoft.com/office/drawing/2014/main" id="{7CC4843F-DD94-40CD-911D-6DCD4E11C466}"/>
              </a:ext>
            </a:extLst>
          </p:cNvPr>
          <p:cNvSpPr/>
          <p:nvPr/>
        </p:nvSpPr>
        <p:spPr>
          <a:xfrm rot="5400000">
            <a:off x="-593272" y="593273"/>
            <a:ext cx="6858002" cy="5671456"/>
          </a:xfrm>
          <a:prstGeom prst="flowChartManualInpu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313191D-B339-4E7C-A5C0-E858C931E7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>
            <a:normAutofit/>
          </a:bodyPr>
          <a:lstStyle>
            <a:lvl1pPr>
              <a:defRPr sz="4000"/>
            </a:lvl1pPr>
          </a:lstStyle>
          <a:p>
            <a:r>
              <a:rPr lang="en-US"/>
              <a:t>Click to edit Master title style</a:t>
            </a:r>
            <a:endParaRPr lang="en-GB" dirty="0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35528C63-2C84-472B-91C3-F39F2D26A81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GB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FEE8F39-31AC-4D71-ABAF-1572E85EB02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30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854469693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D34C98-9D5B-4740-A0F2-517CF55C02B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6C518D02-1BCB-4D25-A27F-5C383D001BDE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GB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6738D53-840E-4ADE-AB16-8EC02253CE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FA1BD2F-8AF2-4981-9C23-A3B0C16FA7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GB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1816547-E3EE-46F7-8730-84531FE77F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32858032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A018E518-8A55-4924-A61E-EF3C7820A17A}"/>
              </a:ext>
            </a:extLst>
          </p:cNvPr>
          <p:cNvSpPr/>
          <p:nvPr/>
        </p:nvSpPr>
        <p:spPr>
          <a:xfrm>
            <a:off x="4830418" y="278297"/>
            <a:ext cx="7056782" cy="4661452"/>
          </a:xfrm>
          <a:prstGeom prst="wedgeEllipseCallout">
            <a:avLst>
              <a:gd name="adj1" fmla="val -53099"/>
              <a:gd name="adj2" fmla="val 535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 dirty="0">
              <a:solidFill>
                <a:schemeClr val="accent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0E68B9-42C9-45B3-A0CA-666A913F04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95938" y="1196975"/>
            <a:ext cx="5562600" cy="2808288"/>
          </a:xfrm>
        </p:spPr>
        <p:txBody>
          <a:bodyPr vert="horz" lIns="0" tIns="0" rIns="0" bIns="0" rtlCol="0" anchor="ctr" anchorCtr="1">
            <a:normAutofit/>
          </a:bodyPr>
          <a:lstStyle>
            <a:lvl1pPr>
              <a:defRPr lang="en-US" sz="4800" i="0" dirty="0" smtClean="0">
                <a:solidFill>
                  <a:schemeClr val="tx2"/>
                </a:solidFill>
              </a:defRPr>
            </a:lvl1pPr>
          </a:lstStyle>
          <a:p>
            <a:pPr marL="0" lv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/>
              <a:t>Edit Master text styles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4E09C49-DCC5-4E3A-B055-3A653D9EE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025434" y="2177143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159604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Other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A018E518-8A55-4924-A61E-EF3C7820A17A}"/>
              </a:ext>
            </a:extLst>
          </p:cNvPr>
          <p:cNvSpPr/>
          <p:nvPr/>
        </p:nvSpPr>
        <p:spPr>
          <a:xfrm flipH="1">
            <a:off x="191743" y="192572"/>
            <a:ext cx="7056782" cy="4661452"/>
          </a:xfrm>
          <a:prstGeom prst="wedgeEllipseCallout">
            <a:avLst>
              <a:gd name="adj1" fmla="val -53099"/>
              <a:gd name="adj2" fmla="val 535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0E68B9-42C9-45B3-A0CA-666A913F04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38834" y="1206500"/>
            <a:ext cx="5562600" cy="2808288"/>
          </a:xfrm>
        </p:spPr>
        <p:txBody>
          <a:bodyPr lIns="0" tIns="0" rIns="0" bIns="0" anchor="ctr" anchorCtr="1">
            <a:normAutofit/>
          </a:bodyPr>
          <a:lstStyle>
            <a:lvl1pPr marL="0" indent="0" algn="ctr">
              <a:lnSpc>
                <a:spcPct val="110000"/>
              </a:lnSpc>
              <a:spcBef>
                <a:spcPts val="0"/>
              </a:spcBef>
              <a:buNone/>
              <a:defRPr sz="4800" i="0">
                <a:solidFill>
                  <a:schemeClr val="tx2"/>
                </a:solidFill>
                <a:latin typeface="+mn-lt"/>
              </a:defRPr>
            </a:lvl1pPr>
            <a:lvl2pPr>
              <a:defRPr>
                <a:solidFill>
                  <a:schemeClr val="accent2"/>
                </a:solidFill>
              </a:defRPr>
            </a:lvl2pPr>
            <a:lvl3pPr>
              <a:defRPr>
                <a:solidFill>
                  <a:schemeClr val="accent2"/>
                </a:solidFill>
              </a:defRPr>
            </a:lvl3pPr>
            <a:lvl4pPr>
              <a:defRPr>
                <a:solidFill>
                  <a:schemeClr val="accent2"/>
                </a:solidFill>
              </a:defRPr>
            </a:lvl4pPr>
            <a:lvl5pPr>
              <a:defRPr>
                <a:solidFill>
                  <a:schemeClr val="accent2"/>
                </a:solidFill>
              </a:defRPr>
            </a:lvl5pPr>
          </a:lstStyle>
          <a:p>
            <a:pPr lvl="0"/>
            <a:r>
              <a:rPr lang="en-US"/>
              <a:t>Edit Master text styles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4E09C49-DCC5-4E3A-B055-3A653D9EE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99291" y="233906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015996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A018E518-8A55-4924-A61E-EF3C7820A17A}"/>
              </a:ext>
            </a:extLst>
          </p:cNvPr>
          <p:cNvSpPr/>
          <p:nvPr/>
        </p:nvSpPr>
        <p:spPr>
          <a:xfrm>
            <a:off x="4830418" y="278297"/>
            <a:ext cx="7056782" cy="4661452"/>
          </a:xfrm>
          <a:prstGeom prst="wedgeEllipseCallout">
            <a:avLst>
              <a:gd name="adj1" fmla="val -53099"/>
              <a:gd name="adj2" fmla="val 535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0E68B9-42C9-45B3-A0CA-666A913F04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95938" y="1196975"/>
            <a:ext cx="5562600" cy="2808288"/>
          </a:xfrm>
        </p:spPr>
        <p:txBody>
          <a:bodyPr vert="horz" lIns="0" tIns="0" rIns="0" bIns="0" rtlCol="0" anchor="ctr" anchorCtr="1">
            <a:normAutofit/>
          </a:bodyPr>
          <a:lstStyle>
            <a:lvl1pPr>
              <a:defRPr lang="en-US" sz="4800" i="0" smtClean="0">
                <a:solidFill>
                  <a:schemeClr val="tx2"/>
                </a:solidFill>
              </a:defRPr>
            </a:lvl1pPr>
          </a:lstStyle>
          <a:p>
            <a:pPr marL="0" lv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/>
              <a:t>Edit Master text styles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4E09C49-DCC5-4E3A-B055-3A653D9EE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025434" y="2177143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0669509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1_Other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A018E518-8A55-4924-A61E-EF3C7820A17A}"/>
              </a:ext>
            </a:extLst>
          </p:cNvPr>
          <p:cNvSpPr/>
          <p:nvPr/>
        </p:nvSpPr>
        <p:spPr>
          <a:xfrm flipH="1">
            <a:off x="191743" y="192572"/>
            <a:ext cx="7056782" cy="4661452"/>
          </a:xfrm>
          <a:prstGeom prst="wedgeEllipseCallout">
            <a:avLst>
              <a:gd name="adj1" fmla="val -53099"/>
              <a:gd name="adj2" fmla="val 535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0E68B9-42C9-45B3-A0CA-666A913F04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38834" y="1206500"/>
            <a:ext cx="5562600" cy="2808288"/>
          </a:xfrm>
        </p:spPr>
        <p:txBody>
          <a:bodyPr vert="horz" lIns="0" tIns="0" rIns="0" bIns="0" rtlCol="0" anchor="ctr" anchorCtr="1">
            <a:normAutofit/>
          </a:bodyPr>
          <a:lstStyle>
            <a:lvl1pPr>
              <a:defRPr lang="en-US" sz="4800" i="0" smtClean="0">
                <a:solidFill>
                  <a:schemeClr val="tx2"/>
                </a:solidFill>
              </a:defRPr>
            </a:lvl1pPr>
          </a:lstStyle>
          <a:p>
            <a:pPr marL="0" lv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/>
              <a:t>Edit Master text styles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4E09C49-DCC5-4E3A-B055-3A653D9EE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99291" y="233906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474053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A018E518-8A55-4924-A61E-EF3C7820A17A}"/>
              </a:ext>
            </a:extLst>
          </p:cNvPr>
          <p:cNvSpPr/>
          <p:nvPr/>
        </p:nvSpPr>
        <p:spPr>
          <a:xfrm>
            <a:off x="4830418" y="278297"/>
            <a:ext cx="7056782" cy="4661452"/>
          </a:xfrm>
          <a:prstGeom prst="wedgeEllipseCallout">
            <a:avLst>
              <a:gd name="adj1" fmla="val -53099"/>
              <a:gd name="adj2" fmla="val 535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0E68B9-42C9-45B3-A0CA-666A913F04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5595938" y="1196975"/>
            <a:ext cx="5562600" cy="2808288"/>
          </a:xfrm>
        </p:spPr>
        <p:txBody>
          <a:bodyPr vert="horz" lIns="0" tIns="0" rIns="0" bIns="0" rtlCol="0" anchor="ctr" anchorCtr="1">
            <a:normAutofit/>
          </a:bodyPr>
          <a:lstStyle>
            <a:lvl1pPr>
              <a:defRPr lang="en-US" sz="4800" i="0" smtClean="0">
                <a:solidFill>
                  <a:schemeClr val="tx2"/>
                </a:solidFill>
              </a:defRPr>
            </a:lvl1pPr>
          </a:lstStyle>
          <a:p>
            <a:pPr marL="0" lv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/>
              <a:t>Edit Master text styles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4E09C49-DCC5-4E3A-B055-3A653D9EE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-1025434" y="2177143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742101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2_Other quote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peech Bubble: Oval 4">
            <a:extLst>
              <a:ext uri="{FF2B5EF4-FFF2-40B4-BE49-F238E27FC236}">
                <a16:creationId xmlns:a16="http://schemas.microsoft.com/office/drawing/2014/main" id="{A018E518-8A55-4924-A61E-EF3C7820A17A}"/>
              </a:ext>
            </a:extLst>
          </p:cNvPr>
          <p:cNvSpPr/>
          <p:nvPr/>
        </p:nvSpPr>
        <p:spPr>
          <a:xfrm flipH="1">
            <a:off x="191743" y="192572"/>
            <a:ext cx="7056782" cy="4661452"/>
          </a:xfrm>
          <a:prstGeom prst="wedgeEllipseCallout">
            <a:avLst>
              <a:gd name="adj1" fmla="val -53099"/>
              <a:gd name="adj2" fmla="val 5351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GB">
              <a:solidFill>
                <a:schemeClr val="accent1"/>
              </a:solidFill>
            </a:endParaRPr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60E68B9-42C9-45B3-A0CA-666A913F048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938834" y="1206500"/>
            <a:ext cx="5562600" cy="2808288"/>
          </a:xfrm>
        </p:spPr>
        <p:txBody>
          <a:bodyPr vert="horz" lIns="0" tIns="0" rIns="0" bIns="0" rtlCol="0" anchor="ctr" anchorCtr="1">
            <a:normAutofit/>
          </a:bodyPr>
          <a:lstStyle>
            <a:lvl1pPr>
              <a:defRPr lang="en-US" sz="4800" i="0" smtClean="0">
                <a:solidFill>
                  <a:schemeClr val="tx2"/>
                </a:solidFill>
              </a:defRPr>
            </a:lvl1pPr>
          </a:lstStyle>
          <a:p>
            <a:pPr marL="0" lvl="0" indent="0" algn="ctr">
              <a:lnSpc>
                <a:spcPct val="110000"/>
              </a:lnSpc>
              <a:spcBef>
                <a:spcPts val="0"/>
              </a:spcBef>
              <a:buNone/>
            </a:pPr>
            <a:r>
              <a:rPr lang="en-US"/>
              <a:t>Edit Master text styles</a:t>
            </a: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94E09C49-DCC5-4E3A-B055-3A653D9EE9F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6299291" y="2339068"/>
            <a:ext cx="6858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554504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362C853-6956-449E-A57E-CFFB990952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D7051F4-274B-4564-B160-CD892BA77FE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243458775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188EA64-30C2-499A-9406-E80AD7D93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16E27B0-3520-418C-8D3F-3D358A14E51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bg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00276396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image" Target="../media/image2.sv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19" Type="http://schemas.openxmlformats.org/officeDocument/2006/relationships/image" Target="../media/image1.png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F9728C22-2683-46CC-AA68-AD4BCBB89E0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GB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D3D7F4A-5B68-47D3-BE87-B46F4ACAA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GB"/>
          </a:p>
        </p:txBody>
      </p:sp>
      <p:pic>
        <p:nvPicPr>
          <p:cNvPr id="10" name="Graphic 9">
            <a:extLst>
              <a:ext uri="{FF2B5EF4-FFF2-40B4-BE49-F238E27FC236}">
                <a16:creationId xmlns:a16="http://schemas.microsoft.com/office/drawing/2014/main" id="{C4705CD2-067F-4BE1-878B-8E2E5A2779C1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20"/>
              </a:ext>
            </a:extLst>
          </a:blip>
          <a:stretch>
            <a:fillRect/>
          </a:stretch>
        </p:blipFill>
        <p:spPr>
          <a:xfrm rot="16200000">
            <a:off x="10746894" y="610116"/>
            <a:ext cx="2115151" cy="775061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1554E955-870E-4D08-BC18-EF6F9DE959C8}"/>
              </a:ext>
            </a:extLst>
          </p:cNvPr>
          <p:cNvSpPr txBox="1"/>
          <p:nvPr userDrawn="1"/>
        </p:nvSpPr>
        <p:spPr>
          <a:xfrm rot="16200000">
            <a:off x="9800412" y="3803572"/>
            <a:ext cx="437744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dirty="0">
                <a:solidFill>
                  <a:schemeClr val="bg1"/>
                </a:solidFill>
              </a:rPr>
              <a:t>@</a:t>
            </a:r>
            <a:r>
              <a:rPr lang="en-GB" dirty="0" err="1">
                <a:solidFill>
                  <a:schemeClr val="bg1"/>
                </a:solidFill>
              </a:rPr>
              <a:t>stefflocke</a:t>
            </a:r>
            <a:r>
              <a:rPr lang="en-GB" dirty="0">
                <a:solidFill>
                  <a:schemeClr val="bg1"/>
                </a:solidFill>
              </a:rPr>
              <a:t> @</a:t>
            </a:r>
            <a:r>
              <a:rPr lang="en-GB" dirty="0" err="1">
                <a:solidFill>
                  <a:schemeClr val="bg1"/>
                </a:solidFill>
              </a:rPr>
              <a:t>lockedata</a:t>
            </a:r>
            <a:r>
              <a:rPr lang="en-GB" dirty="0">
                <a:solidFill>
                  <a:schemeClr val="bg1"/>
                </a:solidFill>
              </a:rPr>
              <a:t> itsalocke.com</a:t>
            </a:r>
          </a:p>
        </p:txBody>
      </p:sp>
    </p:spTree>
    <p:extLst>
      <p:ext uri="{BB962C8B-B14F-4D97-AF65-F5344CB8AC3E}">
        <p14:creationId xmlns:p14="http://schemas.microsoft.com/office/powerpoint/2010/main" val="40479888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86" r:id="rId4"/>
    <p:sldLayoutId id="2147483687" r:id="rId5"/>
    <p:sldLayoutId id="2147483688" r:id="rId6"/>
    <p:sldLayoutId id="2147483689" r:id="rId7"/>
    <p:sldLayoutId id="2147483676" r:id="rId8"/>
    <p:sldLayoutId id="2147483677" r:id="rId9"/>
    <p:sldLayoutId id="2147483678" r:id="rId10"/>
    <p:sldLayoutId id="2147483685" r:id="rId11"/>
    <p:sldLayoutId id="2147483679" r:id="rId12"/>
    <p:sldLayoutId id="2147483680" r:id="rId13"/>
    <p:sldLayoutId id="2147483681" r:id="rId14"/>
    <p:sldLayoutId id="2147483682" r:id="rId15"/>
    <p:sldLayoutId id="2147483683" r:id="rId16"/>
    <p:sldLayoutId id="2147483684" r:id="rId17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4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6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32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8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8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8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sv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1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4.xml"/><Relationship Id="rId6" Type="http://schemas.openxmlformats.org/officeDocument/2006/relationships/image" Target="../media/image18.svg"/><Relationship Id="rId5" Type="http://schemas.openxmlformats.org/officeDocument/2006/relationships/image" Target="../media/image17.png"/><Relationship Id="rId4" Type="http://schemas.openxmlformats.org/officeDocument/2006/relationships/image" Target="../media/image16.sv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2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1.xml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1.mp4"/><Relationship Id="rId1" Type="http://schemas.openxmlformats.org/officeDocument/2006/relationships/video" Target="NULL" TargetMode="External"/><Relationship Id="rId4" Type="http://schemas.openxmlformats.org/officeDocument/2006/relationships/image" Target="../media/image20.png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4.xml"/><Relationship Id="rId2" Type="http://schemas.microsoft.com/office/2007/relationships/media" Target="../media/media2.mp4"/><Relationship Id="rId1" Type="http://schemas.openxmlformats.org/officeDocument/2006/relationships/video" Target="NULL" TargetMode="External"/><Relationship Id="rId4" Type="http://schemas.openxmlformats.org/officeDocument/2006/relationships/image" Target="../media/image21.png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sv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6.xml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2.xml.rels><?xml version="1.0" encoding="UTF-8" standalone="yes"?>
<Relationships xmlns="http://schemas.openxmlformats.org/package/2006/relationships"><Relationship Id="rId3" Type="http://schemas.openxmlformats.org/officeDocument/2006/relationships/slide" Target="slide7.xml"/><Relationship Id="rId7" Type="http://schemas.openxmlformats.org/officeDocument/2006/relationships/image" Target="../media/image23.png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14.xml"/><Relationship Id="rId6" Type="http://schemas.openxmlformats.org/officeDocument/2006/relationships/slide" Target="slide34.xml"/><Relationship Id="rId5" Type="http://schemas.openxmlformats.org/officeDocument/2006/relationships/image" Target="../media/image23.png"/><Relationship Id="rId4" Type="http://schemas.openxmlformats.org/officeDocument/2006/relationships/image" Target="../media/image22.png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5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svg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16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4.xml"/><Relationship Id="rId5" Type="http://schemas.openxmlformats.org/officeDocument/2006/relationships/slide" Target="slide34.xml"/><Relationship Id="rId4" Type="http://schemas.openxmlformats.org/officeDocument/2006/relationships/slide" Target="slide7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592466-0CC6-47B8-A068-2B1F4A07F59F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GB" dirty="0"/>
              <a:t>Anchor Modelling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F1C1D9E-F700-47FC-91DB-261653DFD15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GB" dirty="0"/>
              <a:t>Sixth Normal Form databases!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F0A8750-05C8-48EA-AE86-324813DB267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>
          <a:xfrm>
            <a:off x="2081719" y="1316244"/>
            <a:ext cx="2704288" cy="622093"/>
          </a:xfrm>
        </p:spPr>
        <p:txBody>
          <a:bodyPr/>
          <a:lstStyle/>
          <a:p>
            <a:r>
              <a:rPr lang="en-GB" dirty="0"/>
              <a:t>Agile DBs</a:t>
            </a:r>
          </a:p>
        </p:txBody>
      </p:sp>
    </p:spTree>
    <p:extLst>
      <p:ext uri="{BB962C8B-B14F-4D97-AF65-F5344CB8AC3E}">
        <p14:creationId xmlns:p14="http://schemas.microsoft.com/office/powerpoint/2010/main" val="176636809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1024EF7-50FC-44CD-91B6-4638A7579FE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Let’s work from an example!</a:t>
            </a:r>
          </a:p>
        </p:txBody>
      </p:sp>
    </p:spTree>
    <p:extLst>
      <p:ext uri="{BB962C8B-B14F-4D97-AF65-F5344CB8AC3E}">
        <p14:creationId xmlns:p14="http://schemas.microsoft.com/office/powerpoint/2010/main" val="50608812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732F82-7CFD-4A09-8CFA-23AC328AC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No normalisation aka </a:t>
            </a:r>
            <a:r>
              <a:rPr lang="en-GB" dirty="0" err="1"/>
              <a:t>denormalised</a:t>
            </a:r>
            <a:endParaRPr lang="en-GB" dirty="0"/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F899ED5-21DE-4A64-8D0C-995F411794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956779261"/>
              </p:ext>
            </p:extLst>
          </p:nvPr>
        </p:nvGraphicFramePr>
        <p:xfrm>
          <a:off x="838200" y="1341755"/>
          <a:ext cx="9444789" cy="4953000"/>
        </p:xfrm>
        <a:graphic>
          <a:graphicData uri="http://schemas.openxmlformats.org/drawingml/2006/table">
            <a:tbl>
              <a:tblPr>
                <a:effectLst/>
                <a:tableStyleId>{18603FDC-E32A-4AB5-989C-0864C3EAD2B8}</a:tableStyleId>
              </a:tblPr>
              <a:tblGrid>
                <a:gridCol w="1375612">
                  <a:extLst>
                    <a:ext uri="{9D8B030D-6E8A-4147-A177-3AD203B41FA5}">
                      <a16:colId xmlns:a16="http://schemas.microsoft.com/office/drawing/2014/main" val="470826405"/>
                    </a:ext>
                  </a:extLst>
                </a:gridCol>
                <a:gridCol w="4920914">
                  <a:extLst>
                    <a:ext uri="{9D8B030D-6E8A-4147-A177-3AD203B41FA5}">
                      <a16:colId xmlns:a16="http://schemas.microsoft.com/office/drawing/2014/main" val="2564466723"/>
                    </a:ext>
                  </a:extLst>
                </a:gridCol>
                <a:gridCol w="3148263">
                  <a:extLst>
                    <a:ext uri="{9D8B030D-6E8A-4147-A177-3AD203B41FA5}">
                      <a16:colId xmlns:a16="http://schemas.microsoft.com/office/drawing/2014/main" val="3997907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Column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Sample value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309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9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Steph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9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9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Surname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Locke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447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FamousPeopleWithSameName</a:t>
                      </a:r>
                      <a:endParaRPr lang="en-GB" sz="19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094687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9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Profession_Role</a:t>
                      </a:r>
                      <a:endParaRPr lang="en-GB" sz="19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Data Scientist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9120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9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Profession_HangsWith</a:t>
                      </a:r>
                      <a:endParaRPr lang="en-GB" sz="19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Hipsters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4015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9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Address_HouseNumber</a:t>
                      </a:r>
                      <a:endParaRPr lang="en-GB" sz="19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651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9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Address_Country_Name</a:t>
                      </a:r>
                      <a:endParaRPr lang="en-GB" sz="19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Wales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34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9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Address_Country_Population</a:t>
                      </a:r>
                      <a:endParaRPr lang="en-GB" sz="19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Many sheep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4249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9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PurchaseHistory_Item1_Item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Beer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3030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PurchaseHistory_Item1_Quantity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1714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PurchaseHistory_Item2_Item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NULL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8771028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PurchaseHistory_Item2_Quantity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NULL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0619618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5620048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9CF9E-F295-4138-8636-C847B9088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What’s bad about that table?</a:t>
            </a:r>
          </a:p>
        </p:txBody>
      </p:sp>
    </p:spTree>
    <p:extLst>
      <p:ext uri="{BB962C8B-B14F-4D97-AF65-F5344CB8AC3E}">
        <p14:creationId xmlns:p14="http://schemas.microsoft.com/office/powerpoint/2010/main" val="180894781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Children">
            <a:extLst>
              <a:ext uri="{FF2B5EF4-FFF2-40B4-BE49-F238E27FC236}">
                <a16:creationId xmlns:a16="http://schemas.microsoft.com/office/drawing/2014/main" id="{D98978A0-DA85-4CE1-99E1-D5C1E0AF2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26676" y="3604846"/>
            <a:ext cx="7077807" cy="4440115"/>
          </a:xfrm>
          <a:prstGeom prst="rect">
            <a:avLst/>
          </a:prstGeom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C51AD8FA-9112-4959-ABA6-F9A53872299C}"/>
              </a:ext>
            </a:extLst>
          </p:cNvPr>
          <p:cNvSpPr/>
          <p:nvPr/>
        </p:nvSpPr>
        <p:spPr>
          <a:xfrm>
            <a:off x="7825154" y="290145"/>
            <a:ext cx="2866292" cy="1802423"/>
          </a:xfrm>
          <a:prstGeom prst="wedgeRectCallo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People can only purchase two things!</a:t>
            </a: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C2187C3C-A255-44AA-AA2C-03C55C49D659}"/>
              </a:ext>
            </a:extLst>
          </p:cNvPr>
          <p:cNvSpPr/>
          <p:nvPr/>
        </p:nvSpPr>
        <p:spPr>
          <a:xfrm>
            <a:off x="483577" y="413237"/>
            <a:ext cx="2866292" cy="2074986"/>
          </a:xfrm>
          <a:prstGeom prst="wedgeRectCallout">
            <a:avLst>
              <a:gd name="adj1" fmla="val 61069"/>
              <a:gd name="adj2" fmla="val 459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What if I </a:t>
            </a:r>
            <a:r>
              <a:rPr lang="en-GB" sz="3200" dirty="0" err="1">
                <a:solidFill>
                  <a:schemeClr val="tx2"/>
                </a:solidFill>
              </a:rPr>
              <a:t>mis</a:t>
            </a:r>
            <a:r>
              <a:rPr lang="en-GB" sz="3200" dirty="0">
                <a:solidFill>
                  <a:schemeClr val="tx2"/>
                </a:solidFill>
              </a:rPr>
              <a:t>-spell Locke? How can I run an update?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537A89C3-2247-4FAA-8A1D-C3A6D061108B}"/>
              </a:ext>
            </a:extLst>
          </p:cNvPr>
          <p:cNvSpPr/>
          <p:nvPr/>
        </p:nvSpPr>
        <p:spPr>
          <a:xfrm>
            <a:off x="4366847" y="492368"/>
            <a:ext cx="2321169" cy="1670540"/>
          </a:xfrm>
          <a:prstGeom prst="wedgeRectCallout">
            <a:avLst>
              <a:gd name="adj1" fmla="val 10455"/>
              <a:gd name="adj2" fmla="val 6631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So much repeating info!</a:t>
            </a:r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8E3E1087-0F45-49A3-B1CB-037631BA410E}"/>
              </a:ext>
            </a:extLst>
          </p:cNvPr>
          <p:cNvSpPr/>
          <p:nvPr/>
        </p:nvSpPr>
        <p:spPr>
          <a:xfrm>
            <a:off x="161191" y="2769576"/>
            <a:ext cx="4530969" cy="1670540"/>
          </a:xfrm>
          <a:prstGeom prst="wedgeRectCallout">
            <a:avLst>
              <a:gd name="adj1" fmla="val 73715"/>
              <a:gd name="adj2" fmla="val 4841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Some info is dependent on other columns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446C8A4C-AA1A-45AC-B9C3-9A87B8BD3FB9}"/>
              </a:ext>
            </a:extLst>
          </p:cNvPr>
          <p:cNvSpPr/>
          <p:nvPr/>
        </p:nvSpPr>
        <p:spPr>
          <a:xfrm>
            <a:off x="8362952" y="2699236"/>
            <a:ext cx="2804744" cy="1670540"/>
          </a:xfrm>
          <a:prstGeom prst="wedgeRectCallout">
            <a:avLst>
              <a:gd name="adj1" fmla="val -62313"/>
              <a:gd name="adj2" fmla="val 352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Not all the info is about customers</a:t>
            </a:r>
          </a:p>
        </p:txBody>
      </p:sp>
    </p:spTree>
    <p:extLst>
      <p:ext uri="{BB962C8B-B14F-4D97-AF65-F5344CB8AC3E}">
        <p14:creationId xmlns:p14="http://schemas.microsoft.com/office/powerpoint/2010/main" val="356976996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732F82-7CFD-4A09-8CFA-23AC328AC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First normal form – starting to normalise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F899ED5-21DE-4A64-8D0C-995F411794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844354799"/>
              </p:ext>
            </p:extLst>
          </p:nvPr>
        </p:nvGraphicFramePr>
        <p:xfrm>
          <a:off x="838200" y="1341755"/>
          <a:ext cx="9444789" cy="4343400"/>
        </p:xfrm>
        <a:graphic>
          <a:graphicData uri="http://schemas.openxmlformats.org/drawingml/2006/table">
            <a:tbl>
              <a:tblPr>
                <a:effectLst/>
                <a:tableStyleId>{18603FDC-E32A-4AB5-989C-0864C3EAD2B8}</a:tableStyleId>
              </a:tblPr>
              <a:tblGrid>
                <a:gridCol w="1375612">
                  <a:extLst>
                    <a:ext uri="{9D8B030D-6E8A-4147-A177-3AD203B41FA5}">
                      <a16:colId xmlns:a16="http://schemas.microsoft.com/office/drawing/2014/main" val="470826405"/>
                    </a:ext>
                  </a:extLst>
                </a:gridCol>
                <a:gridCol w="4920914">
                  <a:extLst>
                    <a:ext uri="{9D8B030D-6E8A-4147-A177-3AD203B41FA5}">
                      <a16:colId xmlns:a16="http://schemas.microsoft.com/office/drawing/2014/main" val="2564466723"/>
                    </a:ext>
                  </a:extLst>
                </a:gridCol>
                <a:gridCol w="3148263">
                  <a:extLst>
                    <a:ext uri="{9D8B030D-6E8A-4147-A177-3AD203B41FA5}">
                      <a16:colId xmlns:a16="http://schemas.microsoft.com/office/drawing/2014/main" val="3997907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Column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Sample value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309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Steph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9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Surname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Locke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447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9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FamousPeopleWithSameName</a:t>
                      </a:r>
                      <a:endParaRPr lang="en-GB" sz="19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9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881005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Profession_Role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Data Scientist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9120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Profession_HangsWith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Hipsters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4015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Address_HouseNumber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651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Address_Country_Name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Wales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34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Address_Country_Population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Many sheep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4249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PurchaseHistory_Item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Beer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3030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PurchaseHistory_Quantity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171467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5765616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9CF9E-F295-4138-8636-C847B9088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What’s bad about that table?</a:t>
            </a:r>
          </a:p>
        </p:txBody>
      </p:sp>
    </p:spTree>
    <p:extLst>
      <p:ext uri="{BB962C8B-B14F-4D97-AF65-F5344CB8AC3E}">
        <p14:creationId xmlns:p14="http://schemas.microsoft.com/office/powerpoint/2010/main" val="110768480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Children">
            <a:extLst>
              <a:ext uri="{FF2B5EF4-FFF2-40B4-BE49-F238E27FC236}">
                <a16:creationId xmlns:a16="http://schemas.microsoft.com/office/drawing/2014/main" id="{D98978A0-DA85-4CE1-99E1-D5C1E0AF2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26676" y="3604846"/>
            <a:ext cx="7077807" cy="4440115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C2187C3C-A255-44AA-AA2C-03C55C49D659}"/>
              </a:ext>
            </a:extLst>
          </p:cNvPr>
          <p:cNvSpPr/>
          <p:nvPr/>
        </p:nvSpPr>
        <p:spPr>
          <a:xfrm>
            <a:off x="483577" y="413237"/>
            <a:ext cx="2866292" cy="2074986"/>
          </a:xfrm>
          <a:prstGeom prst="wedgeRectCallout">
            <a:avLst>
              <a:gd name="adj1" fmla="val 61069"/>
              <a:gd name="adj2" fmla="val 459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What if I </a:t>
            </a:r>
            <a:r>
              <a:rPr lang="en-GB" sz="3200" dirty="0" err="1">
                <a:solidFill>
                  <a:schemeClr val="tx2"/>
                </a:solidFill>
              </a:rPr>
              <a:t>mis</a:t>
            </a:r>
            <a:r>
              <a:rPr lang="en-GB" sz="3200" dirty="0">
                <a:solidFill>
                  <a:schemeClr val="tx2"/>
                </a:solidFill>
              </a:rPr>
              <a:t>-spell Locke? How can I run an update?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537A89C3-2247-4FAA-8A1D-C3A6D061108B}"/>
              </a:ext>
            </a:extLst>
          </p:cNvPr>
          <p:cNvSpPr/>
          <p:nvPr/>
        </p:nvSpPr>
        <p:spPr>
          <a:xfrm>
            <a:off x="4366847" y="492368"/>
            <a:ext cx="2321169" cy="1670540"/>
          </a:xfrm>
          <a:prstGeom prst="wedgeRectCallout">
            <a:avLst>
              <a:gd name="adj1" fmla="val 10455"/>
              <a:gd name="adj2" fmla="val 6631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So much repeating info!</a:t>
            </a:r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8E3E1087-0F45-49A3-B1CB-037631BA410E}"/>
              </a:ext>
            </a:extLst>
          </p:cNvPr>
          <p:cNvSpPr/>
          <p:nvPr/>
        </p:nvSpPr>
        <p:spPr>
          <a:xfrm>
            <a:off x="161191" y="2769576"/>
            <a:ext cx="4530969" cy="1670540"/>
          </a:xfrm>
          <a:prstGeom prst="wedgeRectCallout">
            <a:avLst>
              <a:gd name="adj1" fmla="val 73715"/>
              <a:gd name="adj2" fmla="val 4841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Some info is dependent on other columns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446C8A4C-AA1A-45AC-B9C3-9A87B8BD3FB9}"/>
              </a:ext>
            </a:extLst>
          </p:cNvPr>
          <p:cNvSpPr/>
          <p:nvPr/>
        </p:nvSpPr>
        <p:spPr>
          <a:xfrm>
            <a:off x="8362952" y="2699236"/>
            <a:ext cx="2804744" cy="1670540"/>
          </a:xfrm>
          <a:prstGeom prst="wedgeRectCallout">
            <a:avLst>
              <a:gd name="adj1" fmla="val -62313"/>
              <a:gd name="adj2" fmla="val 352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Not all the info is about customers</a:t>
            </a:r>
          </a:p>
        </p:txBody>
      </p:sp>
    </p:spTree>
    <p:extLst>
      <p:ext uri="{BB962C8B-B14F-4D97-AF65-F5344CB8AC3E}">
        <p14:creationId xmlns:p14="http://schemas.microsoft.com/office/powerpoint/2010/main" val="377108067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8" grpId="0" animBg="1"/>
      <p:bldP spid="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732F82-7CFD-4A09-8CFA-23AC328AC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Second normal form – getting there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F899ED5-21DE-4A64-8D0C-995F411794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13873196"/>
              </p:ext>
            </p:extLst>
          </p:nvPr>
        </p:nvGraphicFramePr>
        <p:xfrm>
          <a:off x="838200" y="1341755"/>
          <a:ext cx="9444789" cy="4754880"/>
        </p:xfrm>
        <a:graphic>
          <a:graphicData uri="http://schemas.openxmlformats.org/drawingml/2006/table">
            <a:tbl>
              <a:tblPr>
                <a:effectLst/>
                <a:tableStyleId>{18603FDC-E32A-4AB5-989C-0864C3EAD2B8}</a:tableStyleId>
              </a:tblPr>
              <a:tblGrid>
                <a:gridCol w="2065421">
                  <a:extLst>
                    <a:ext uri="{9D8B030D-6E8A-4147-A177-3AD203B41FA5}">
                      <a16:colId xmlns:a16="http://schemas.microsoft.com/office/drawing/2014/main" val="470826405"/>
                    </a:ext>
                  </a:extLst>
                </a:gridCol>
                <a:gridCol w="4231105">
                  <a:extLst>
                    <a:ext uri="{9D8B030D-6E8A-4147-A177-3AD203B41FA5}">
                      <a16:colId xmlns:a16="http://schemas.microsoft.com/office/drawing/2014/main" val="2564466723"/>
                    </a:ext>
                  </a:extLst>
                </a:gridCol>
                <a:gridCol w="3148263">
                  <a:extLst>
                    <a:ext uri="{9D8B030D-6E8A-4147-A177-3AD203B41FA5}">
                      <a16:colId xmlns:a16="http://schemas.microsoft.com/office/drawing/2014/main" val="3997907805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Column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Sample value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30946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Steph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965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Surname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Locke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44757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Profession_Role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Data Scientist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912034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Profession_HangsWith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Hipsters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9401519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Address_HouseNumber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65105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Address_Country_Name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Wales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3498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Address_Country_Population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Many sheep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9424916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PurchaseHistory_Item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Beer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303076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PurchaseHistory_Quantity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171467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FamousPeople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Steph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477152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20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FamousPeople</a:t>
                      </a:r>
                      <a:endParaRPr kumimoji="0" lang="en-GB" sz="20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NumberOfPeople</a:t>
                      </a:r>
                      <a:endParaRPr lang="en-GB" sz="20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20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15406163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052090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9CF9E-F295-4138-8636-C847B9088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What’s bad about that table?</a:t>
            </a:r>
          </a:p>
        </p:txBody>
      </p:sp>
    </p:spTree>
    <p:extLst>
      <p:ext uri="{BB962C8B-B14F-4D97-AF65-F5344CB8AC3E}">
        <p14:creationId xmlns:p14="http://schemas.microsoft.com/office/powerpoint/2010/main" val="2510833458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Children">
            <a:extLst>
              <a:ext uri="{FF2B5EF4-FFF2-40B4-BE49-F238E27FC236}">
                <a16:creationId xmlns:a16="http://schemas.microsoft.com/office/drawing/2014/main" id="{D98978A0-DA85-4CE1-99E1-D5C1E0AF2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26676" y="3604846"/>
            <a:ext cx="7077807" cy="4440115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C2187C3C-A255-44AA-AA2C-03C55C49D659}"/>
              </a:ext>
            </a:extLst>
          </p:cNvPr>
          <p:cNvSpPr/>
          <p:nvPr/>
        </p:nvSpPr>
        <p:spPr>
          <a:xfrm>
            <a:off x="483577" y="413237"/>
            <a:ext cx="2866292" cy="2074986"/>
          </a:xfrm>
          <a:prstGeom prst="wedgeRectCallout">
            <a:avLst>
              <a:gd name="adj1" fmla="val 61069"/>
              <a:gd name="adj2" fmla="val 459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What if I </a:t>
            </a:r>
            <a:r>
              <a:rPr lang="en-GB" sz="3200" dirty="0" err="1">
                <a:solidFill>
                  <a:schemeClr val="tx2"/>
                </a:solidFill>
              </a:rPr>
              <a:t>mis</a:t>
            </a:r>
            <a:r>
              <a:rPr lang="en-GB" sz="3200" dirty="0">
                <a:solidFill>
                  <a:schemeClr val="tx2"/>
                </a:solidFill>
              </a:rPr>
              <a:t>-spell Locke? How can I run an update?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537A89C3-2247-4FAA-8A1D-C3A6D061108B}"/>
              </a:ext>
            </a:extLst>
          </p:cNvPr>
          <p:cNvSpPr/>
          <p:nvPr/>
        </p:nvSpPr>
        <p:spPr>
          <a:xfrm>
            <a:off x="4366847" y="492368"/>
            <a:ext cx="2321169" cy="1670540"/>
          </a:xfrm>
          <a:prstGeom prst="wedgeRectCallout">
            <a:avLst>
              <a:gd name="adj1" fmla="val 10455"/>
              <a:gd name="adj2" fmla="val 6631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So much repeating info!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446C8A4C-AA1A-45AC-B9C3-9A87B8BD3FB9}"/>
              </a:ext>
            </a:extLst>
          </p:cNvPr>
          <p:cNvSpPr/>
          <p:nvPr/>
        </p:nvSpPr>
        <p:spPr>
          <a:xfrm>
            <a:off x="8362952" y="2699236"/>
            <a:ext cx="2804744" cy="1670540"/>
          </a:xfrm>
          <a:prstGeom prst="wedgeRectCallout">
            <a:avLst>
              <a:gd name="adj1" fmla="val -62313"/>
              <a:gd name="adj2" fmla="val 352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Not all the info is about customers</a:t>
            </a:r>
          </a:p>
        </p:txBody>
      </p:sp>
    </p:spTree>
    <p:extLst>
      <p:ext uri="{BB962C8B-B14F-4D97-AF65-F5344CB8AC3E}">
        <p14:creationId xmlns:p14="http://schemas.microsoft.com/office/powerpoint/2010/main" val="762094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68E45C4-CE38-4C5C-83D1-7751AA77701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Yes, there are normal forms after 3!</a:t>
            </a:r>
          </a:p>
        </p:txBody>
      </p:sp>
    </p:spTree>
    <p:extLst>
      <p:ext uri="{BB962C8B-B14F-4D97-AF65-F5344CB8AC3E}">
        <p14:creationId xmlns:p14="http://schemas.microsoft.com/office/powerpoint/2010/main" val="39950994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732F82-7CFD-4A09-8CFA-23AC328AC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Third normal form – got there?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F899ED5-21DE-4A64-8D0C-995F411794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44357058"/>
              </p:ext>
            </p:extLst>
          </p:nvPr>
        </p:nvGraphicFramePr>
        <p:xfrm>
          <a:off x="838200" y="1357797"/>
          <a:ext cx="9444789" cy="5120640"/>
        </p:xfrm>
        <a:graphic>
          <a:graphicData uri="http://schemas.openxmlformats.org/drawingml/2006/table">
            <a:tbl>
              <a:tblPr>
                <a:effectLst/>
                <a:tableStyleId>{18603FDC-E32A-4AB5-989C-0864C3EAD2B8}</a:tableStyleId>
              </a:tblPr>
              <a:tblGrid>
                <a:gridCol w="1937084">
                  <a:extLst>
                    <a:ext uri="{9D8B030D-6E8A-4147-A177-3AD203B41FA5}">
                      <a16:colId xmlns:a16="http://schemas.microsoft.com/office/drawing/2014/main" val="470826405"/>
                    </a:ext>
                  </a:extLst>
                </a:gridCol>
                <a:gridCol w="4359442">
                  <a:extLst>
                    <a:ext uri="{9D8B030D-6E8A-4147-A177-3AD203B41FA5}">
                      <a16:colId xmlns:a16="http://schemas.microsoft.com/office/drawing/2014/main" val="2564466723"/>
                    </a:ext>
                  </a:extLst>
                </a:gridCol>
                <a:gridCol w="3148263">
                  <a:extLst>
                    <a:ext uri="{9D8B030D-6E8A-4147-A177-3AD203B41FA5}">
                      <a16:colId xmlns:a16="http://schemas.microsoft.com/office/drawing/2014/main" val="3997907805"/>
                    </a:ext>
                  </a:extLst>
                </a:gridCol>
              </a:tblGrid>
              <a:tr h="348195"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Column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Sample value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30946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Steph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9651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Surname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Locke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447574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Data Scientist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9120348"/>
                  </a:ext>
                </a:extLst>
              </a:tr>
              <a:tr h="355500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Address_HouseNumber</a:t>
                      </a:r>
                      <a:endParaRPr lang="en-GB" sz="1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651050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Address_Country</a:t>
                      </a:r>
                      <a:endParaRPr lang="en-GB" sz="1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Wales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3498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PurchaseHistory_Item</a:t>
                      </a:r>
                      <a:endParaRPr lang="en-GB" sz="1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Beer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3030762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PurchaseHistory_Quantity</a:t>
                      </a:r>
                      <a:endParaRPr lang="en-GB" sz="1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441714679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FamousPeople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Steph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3432504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FamousPeople</a:t>
                      </a:r>
                      <a:endParaRPr kumimoji="0" lang="en-GB" sz="18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NumberOfPeople</a:t>
                      </a:r>
                      <a:endParaRPr lang="en-GB" sz="1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219122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Profession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Role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Data Scientist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6965142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Profession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HangsWith</a:t>
                      </a:r>
                      <a:endParaRPr lang="en-GB" sz="18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Hipsters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271221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Country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Wales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8171063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8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Country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Population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8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Many sheep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311854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7690620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9CF9E-F295-4138-8636-C847B9088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What’s bad about that table?</a:t>
            </a:r>
          </a:p>
        </p:txBody>
      </p:sp>
    </p:spTree>
    <p:extLst>
      <p:ext uri="{BB962C8B-B14F-4D97-AF65-F5344CB8AC3E}">
        <p14:creationId xmlns:p14="http://schemas.microsoft.com/office/powerpoint/2010/main" val="78641084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Children">
            <a:extLst>
              <a:ext uri="{FF2B5EF4-FFF2-40B4-BE49-F238E27FC236}">
                <a16:creationId xmlns:a16="http://schemas.microsoft.com/office/drawing/2014/main" id="{D98978A0-DA85-4CE1-99E1-D5C1E0AF2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26676" y="3604846"/>
            <a:ext cx="7077807" cy="4440115"/>
          </a:xfrm>
          <a:prstGeom prst="rect">
            <a:avLst/>
          </a:prstGeom>
        </p:spPr>
      </p:pic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C2187C3C-A255-44AA-AA2C-03C55C49D659}"/>
              </a:ext>
            </a:extLst>
          </p:cNvPr>
          <p:cNvSpPr/>
          <p:nvPr/>
        </p:nvSpPr>
        <p:spPr>
          <a:xfrm>
            <a:off x="483577" y="413237"/>
            <a:ext cx="2866292" cy="2074986"/>
          </a:xfrm>
          <a:prstGeom prst="wedgeRectCallout">
            <a:avLst>
              <a:gd name="adj1" fmla="val 61069"/>
              <a:gd name="adj2" fmla="val 459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What if I </a:t>
            </a:r>
            <a:r>
              <a:rPr lang="en-GB" sz="3200" dirty="0" err="1">
                <a:solidFill>
                  <a:schemeClr val="tx2"/>
                </a:solidFill>
              </a:rPr>
              <a:t>mis</a:t>
            </a:r>
            <a:r>
              <a:rPr lang="en-GB" sz="3200" dirty="0">
                <a:solidFill>
                  <a:schemeClr val="tx2"/>
                </a:solidFill>
              </a:rPr>
              <a:t>-spell Locke? How can I run an update?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537A89C3-2247-4FAA-8A1D-C3A6D061108B}"/>
              </a:ext>
            </a:extLst>
          </p:cNvPr>
          <p:cNvSpPr/>
          <p:nvPr/>
        </p:nvSpPr>
        <p:spPr>
          <a:xfrm>
            <a:off x="4366847" y="492368"/>
            <a:ext cx="2321169" cy="1670540"/>
          </a:xfrm>
          <a:prstGeom prst="wedgeRectCallout">
            <a:avLst>
              <a:gd name="adj1" fmla="val 10455"/>
              <a:gd name="adj2" fmla="val 6631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So much repeating info!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446C8A4C-AA1A-45AC-B9C3-9A87B8BD3FB9}"/>
              </a:ext>
            </a:extLst>
          </p:cNvPr>
          <p:cNvSpPr/>
          <p:nvPr/>
        </p:nvSpPr>
        <p:spPr>
          <a:xfrm>
            <a:off x="8362952" y="2699236"/>
            <a:ext cx="2804744" cy="1670540"/>
          </a:xfrm>
          <a:prstGeom prst="wedgeRectCallout">
            <a:avLst>
              <a:gd name="adj1" fmla="val -62313"/>
              <a:gd name="adj2" fmla="val 352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Not all the info is about customers</a:t>
            </a:r>
          </a:p>
        </p:txBody>
      </p:sp>
    </p:spTree>
    <p:extLst>
      <p:ext uri="{BB962C8B-B14F-4D97-AF65-F5344CB8AC3E}">
        <p14:creationId xmlns:p14="http://schemas.microsoft.com/office/powerpoint/2010/main" val="417443802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 animBg="1"/>
      <p:bldP spid="7" grpId="0" animBg="1"/>
      <p:bldP spid="9" grpId="0" animBg="1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732F82-7CFD-4A09-8CFA-23AC328AC9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Boyce Codd normal form – We’re there!</a:t>
            </a:r>
          </a:p>
        </p:txBody>
      </p:sp>
      <p:graphicFrame>
        <p:nvGraphicFramePr>
          <p:cNvPr id="5" name="Content Placeholder 4">
            <a:extLst>
              <a:ext uri="{FF2B5EF4-FFF2-40B4-BE49-F238E27FC236}">
                <a16:creationId xmlns:a16="http://schemas.microsoft.com/office/drawing/2014/main" id="{EF899ED5-21DE-4A64-8D0C-995F41179468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3820192506"/>
              </p:ext>
            </p:extLst>
          </p:nvPr>
        </p:nvGraphicFramePr>
        <p:xfrm>
          <a:off x="838200" y="1357797"/>
          <a:ext cx="9444789" cy="5252364"/>
        </p:xfrm>
        <a:graphic>
          <a:graphicData uri="http://schemas.openxmlformats.org/drawingml/2006/table">
            <a:tbl>
              <a:tblPr>
                <a:effectLst/>
                <a:tableStyleId>{18603FDC-E32A-4AB5-989C-0864C3EAD2B8}</a:tableStyleId>
              </a:tblPr>
              <a:tblGrid>
                <a:gridCol w="1937084">
                  <a:extLst>
                    <a:ext uri="{9D8B030D-6E8A-4147-A177-3AD203B41FA5}">
                      <a16:colId xmlns:a16="http://schemas.microsoft.com/office/drawing/2014/main" val="470826405"/>
                    </a:ext>
                  </a:extLst>
                </a:gridCol>
                <a:gridCol w="4359442">
                  <a:extLst>
                    <a:ext uri="{9D8B030D-6E8A-4147-A177-3AD203B41FA5}">
                      <a16:colId xmlns:a16="http://schemas.microsoft.com/office/drawing/2014/main" val="2564466723"/>
                    </a:ext>
                  </a:extLst>
                </a:gridCol>
                <a:gridCol w="3148263">
                  <a:extLst>
                    <a:ext uri="{9D8B030D-6E8A-4147-A177-3AD203B41FA5}">
                      <a16:colId xmlns:a16="http://schemas.microsoft.com/office/drawing/2014/main" val="3997907805"/>
                    </a:ext>
                  </a:extLst>
                </a:gridCol>
              </a:tblGrid>
              <a:tr h="348195"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Column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Sample value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30946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Steph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9651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Surname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Locke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447574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Data Scientist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9120348"/>
                  </a:ext>
                </a:extLst>
              </a:tr>
              <a:tr h="377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Address_HouseNumber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651050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Address_Country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Wales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3498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FamousPeople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Steph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073432504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FamousPeople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NumberOfPeople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16219122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Profession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Role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Data Scientist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526965142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Profession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HangsWith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Hipsters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92271221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Country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Wales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8171063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Country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Population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Many sheep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3118541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Purchases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CustomerID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341108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Purchases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Item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Beer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11527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Purchases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Quantity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3597133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522102168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AF1AD280-8441-4123-91EC-21B1C7412BA5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/>
              <a:t>Pat yourself on the back, I just jumped you two normal forms!</a:t>
            </a:r>
          </a:p>
        </p:txBody>
      </p:sp>
    </p:spTree>
    <p:extLst>
      <p:ext uri="{BB962C8B-B14F-4D97-AF65-F5344CB8AC3E}">
        <p14:creationId xmlns:p14="http://schemas.microsoft.com/office/powerpoint/2010/main" val="2624217886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9CF9E-F295-4138-8636-C847B9088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What’s bad about that table?</a:t>
            </a:r>
          </a:p>
        </p:txBody>
      </p:sp>
    </p:spTree>
    <p:extLst>
      <p:ext uri="{BB962C8B-B14F-4D97-AF65-F5344CB8AC3E}">
        <p14:creationId xmlns:p14="http://schemas.microsoft.com/office/powerpoint/2010/main" val="1821526330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Children">
            <a:extLst>
              <a:ext uri="{FF2B5EF4-FFF2-40B4-BE49-F238E27FC236}">
                <a16:creationId xmlns:a16="http://schemas.microsoft.com/office/drawing/2014/main" id="{D98978A0-DA85-4CE1-99E1-D5C1E0AF2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26676" y="3604846"/>
            <a:ext cx="7077807" cy="4440115"/>
          </a:xfrm>
          <a:prstGeom prst="rect">
            <a:avLst/>
          </a:prstGeom>
        </p:spPr>
      </p:pic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446C8A4C-AA1A-45AC-B9C3-9A87B8BD3FB9}"/>
              </a:ext>
            </a:extLst>
          </p:cNvPr>
          <p:cNvSpPr/>
          <p:nvPr/>
        </p:nvSpPr>
        <p:spPr>
          <a:xfrm>
            <a:off x="2687517" y="464756"/>
            <a:ext cx="5483776" cy="3140090"/>
          </a:xfrm>
          <a:prstGeom prst="wedgeRectCallout">
            <a:avLst>
              <a:gd name="adj1" fmla="val -8194"/>
              <a:gd name="adj2" fmla="val 58762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6600" dirty="0">
                <a:solidFill>
                  <a:schemeClr val="tx2"/>
                </a:solidFill>
              </a:rPr>
              <a:t>This looks good. Right?</a:t>
            </a:r>
          </a:p>
        </p:txBody>
      </p:sp>
    </p:spTree>
    <p:extLst>
      <p:ext uri="{BB962C8B-B14F-4D97-AF65-F5344CB8AC3E}">
        <p14:creationId xmlns:p14="http://schemas.microsoft.com/office/powerpoint/2010/main" val="373017292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623F40-F975-4691-B601-E3590152ED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dirty="0"/>
              <a:t>The data model looks much better now but we still have some problems.</a:t>
            </a:r>
          </a:p>
        </p:txBody>
      </p:sp>
    </p:spTree>
    <p:extLst>
      <p:ext uri="{BB962C8B-B14F-4D97-AF65-F5344CB8AC3E}">
        <p14:creationId xmlns:p14="http://schemas.microsoft.com/office/powerpoint/2010/main" val="3071551131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4F9CF9E-F295-4138-8636-C847B90882F7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/>
              <a:t>What problems do you encounter?</a:t>
            </a:r>
          </a:p>
        </p:txBody>
      </p:sp>
    </p:spTree>
    <p:extLst>
      <p:ext uri="{BB962C8B-B14F-4D97-AF65-F5344CB8AC3E}">
        <p14:creationId xmlns:p14="http://schemas.microsoft.com/office/powerpoint/2010/main" val="100593688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Graphic 3" descr="Children">
            <a:extLst>
              <a:ext uri="{FF2B5EF4-FFF2-40B4-BE49-F238E27FC236}">
                <a16:creationId xmlns:a16="http://schemas.microsoft.com/office/drawing/2014/main" id="{D98978A0-DA85-4CE1-99E1-D5C1E0AF206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tretch>
            <a:fillRect/>
          </a:stretch>
        </p:blipFill>
        <p:spPr>
          <a:xfrm>
            <a:off x="2426676" y="3604846"/>
            <a:ext cx="7077807" cy="4440115"/>
          </a:xfrm>
          <a:prstGeom prst="rect">
            <a:avLst/>
          </a:prstGeom>
        </p:spPr>
      </p:pic>
      <p:sp>
        <p:nvSpPr>
          <p:cNvPr id="5" name="Speech Bubble: Rectangle 4">
            <a:extLst>
              <a:ext uri="{FF2B5EF4-FFF2-40B4-BE49-F238E27FC236}">
                <a16:creationId xmlns:a16="http://schemas.microsoft.com/office/drawing/2014/main" id="{C51AD8FA-9112-4959-ABA6-F9A53872299C}"/>
              </a:ext>
            </a:extLst>
          </p:cNvPr>
          <p:cNvSpPr/>
          <p:nvPr/>
        </p:nvSpPr>
        <p:spPr>
          <a:xfrm>
            <a:off x="7825154" y="290145"/>
            <a:ext cx="2866292" cy="1802423"/>
          </a:xfrm>
          <a:prstGeom prst="wedgeRectCallou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Problems keeping the database in-sync</a:t>
            </a:r>
          </a:p>
        </p:txBody>
      </p:sp>
      <p:sp>
        <p:nvSpPr>
          <p:cNvPr id="6" name="Speech Bubble: Rectangle 5">
            <a:extLst>
              <a:ext uri="{FF2B5EF4-FFF2-40B4-BE49-F238E27FC236}">
                <a16:creationId xmlns:a16="http://schemas.microsoft.com/office/drawing/2014/main" id="{C2187C3C-A255-44AA-AA2C-03C55C49D659}"/>
              </a:ext>
            </a:extLst>
          </p:cNvPr>
          <p:cNvSpPr/>
          <p:nvPr/>
        </p:nvSpPr>
        <p:spPr>
          <a:xfrm>
            <a:off x="483577" y="413237"/>
            <a:ext cx="2866292" cy="2074986"/>
          </a:xfrm>
          <a:prstGeom prst="wedgeRectCallout">
            <a:avLst>
              <a:gd name="adj1" fmla="val 61069"/>
              <a:gd name="adj2" fmla="val 45975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Change gets riskier over time</a:t>
            </a:r>
          </a:p>
        </p:txBody>
      </p:sp>
      <p:sp>
        <p:nvSpPr>
          <p:cNvPr id="7" name="Speech Bubble: Rectangle 6">
            <a:extLst>
              <a:ext uri="{FF2B5EF4-FFF2-40B4-BE49-F238E27FC236}">
                <a16:creationId xmlns:a16="http://schemas.microsoft.com/office/drawing/2014/main" id="{537A89C3-2247-4FAA-8A1D-C3A6D061108B}"/>
              </a:ext>
            </a:extLst>
          </p:cNvPr>
          <p:cNvSpPr/>
          <p:nvPr/>
        </p:nvSpPr>
        <p:spPr>
          <a:xfrm>
            <a:off x="4366847" y="492368"/>
            <a:ext cx="2321169" cy="1670540"/>
          </a:xfrm>
          <a:prstGeom prst="wedgeRectCallout">
            <a:avLst>
              <a:gd name="adj1" fmla="val 10455"/>
              <a:gd name="adj2" fmla="val 6631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SELECT *</a:t>
            </a:r>
          </a:p>
        </p:txBody>
      </p:sp>
      <p:sp>
        <p:nvSpPr>
          <p:cNvPr id="8" name="Speech Bubble: Rectangle 7">
            <a:extLst>
              <a:ext uri="{FF2B5EF4-FFF2-40B4-BE49-F238E27FC236}">
                <a16:creationId xmlns:a16="http://schemas.microsoft.com/office/drawing/2014/main" id="{8E3E1087-0F45-49A3-B1CB-037631BA410E}"/>
              </a:ext>
            </a:extLst>
          </p:cNvPr>
          <p:cNvSpPr/>
          <p:nvPr/>
        </p:nvSpPr>
        <p:spPr>
          <a:xfrm>
            <a:off x="161191" y="2769576"/>
            <a:ext cx="2866293" cy="1670540"/>
          </a:xfrm>
          <a:prstGeom prst="wedgeRectCallout">
            <a:avLst>
              <a:gd name="adj1" fmla="val 73715"/>
              <a:gd name="adj2" fmla="val 48419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Change takes a while in prod</a:t>
            </a:r>
          </a:p>
        </p:txBody>
      </p:sp>
      <p:sp>
        <p:nvSpPr>
          <p:cNvPr id="9" name="Speech Bubble: Rectangle 8">
            <a:extLst>
              <a:ext uri="{FF2B5EF4-FFF2-40B4-BE49-F238E27FC236}">
                <a16:creationId xmlns:a16="http://schemas.microsoft.com/office/drawing/2014/main" id="{446C8A4C-AA1A-45AC-B9C3-9A87B8BD3FB9}"/>
              </a:ext>
            </a:extLst>
          </p:cNvPr>
          <p:cNvSpPr/>
          <p:nvPr/>
        </p:nvSpPr>
        <p:spPr>
          <a:xfrm>
            <a:off x="8362952" y="2699236"/>
            <a:ext cx="2804744" cy="1670540"/>
          </a:xfrm>
          <a:prstGeom prst="wedgeRectCallout">
            <a:avLst>
              <a:gd name="adj1" fmla="val -62313"/>
              <a:gd name="adj2" fmla="val 3526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Tracking schema changes</a:t>
            </a:r>
          </a:p>
        </p:txBody>
      </p:sp>
      <p:sp>
        <p:nvSpPr>
          <p:cNvPr id="10" name="Speech Bubble: Rectangle 9">
            <a:extLst>
              <a:ext uri="{FF2B5EF4-FFF2-40B4-BE49-F238E27FC236}">
                <a16:creationId xmlns:a16="http://schemas.microsoft.com/office/drawing/2014/main" id="{A55BD557-8459-43F8-A8E2-5BAC5CE55DA9}"/>
              </a:ext>
            </a:extLst>
          </p:cNvPr>
          <p:cNvSpPr/>
          <p:nvPr/>
        </p:nvSpPr>
        <p:spPr>
          <a:xfrm>
            <a:off x="3821723" y="2699236"/>
            <a:ext cx="2866293" cy="1670540"/>
          </a:xfrm>
          <a:prstGeom prst="wedgeRectCallout">
            <a:avLst>
              <a:gd name="adj1" fmla="val 27821"/>
              <a:gd name="adj2" fmla="val 70506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Version control can be hard!</a:t>
            </a:r>
          </a:p>
        </p:txBody>
      </p:sp>
    </p:spTree>
    <p:extLst>
      <p:ext uri="{BB962C8B-B14F-4D97-AF65-F5344CB8AC3E}">
        <p14:creationId xmlns:p14="http://schemas.microsoft.com/office/powerpoint/2010/main" val="342839798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600"/>
                            </p:stCondLst>
                            <p:childTnLst>
                              <p:par>
                                <p:cTn id="11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600"/>
                            </p:stCondLst>
                            <p:childTnLst>
                              <p:par>
                                <p:cTn id="17" presetID="1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2000"/>
                            </p:stCondLst>
                            <p:childTnLst>
                              <p:par>
                                <p:cTn id="20" presetID="1" presetClass="entr" presetSubtype="0" fill="hold" grpId="0" nodeType="after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9" grpId="0" animBg="1"/>
      <p:bldP spid="10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DC3C0D36-0860-47FC-83FE-CE1DC584511B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Yes, they can be useful!</a:t>
            </a:r>
          </a:p>
        </p:txBody>
      </p:sp>
    </p:spTree>
    <p:extLst>
      <p:ext uri="{BB962C8B-B14F-4D97-AF65-F5344CB8AC3E}">
        <p14:creationId xmlns:p14="http://schemas.microsoft.com/office/powerpoint/2010/main" val="3176132060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C7EA1F-5C41-4A42-92BD-22CE83B1A22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DB woes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EE2E77B-8569-4ABF-846E-8DD7645842DF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Adding columns on big tables can take my DB offline</a:t>
            </a:r>
          </a:p>
          <a:p>
            <a:r>
              <a:rPr lang="en-GB" dirty="0"/>
              <a:t>Indexing is hard AF because there’s so many possible patterns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578BBCD-86CC-4E06-AF07-FC68A52AC766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When we let SELECT * slip through</a:t>
            </a:r>
          </a:p>
          <a:p>
            <a:pPr lvl="1"/>
            <a:r>
              <a:rPr lang="en-GB" dirty="0"/>
              <a:t>Our DBAs shout at us because performance sucks</a:t>
            </a:r>
          </a:p>
          <a:p>
            <a:pPr lvl="1"/>
            <a:r>
              <a:rPr lang="en-GB" dirty="0"/>
              <a:t>Our customers shout because our apps break</a:t>
            </a:r>
          </a:p>
        </p:txBody>
      </p:sp>
    </p:spTree>
    <p:extLst>
      <p:ext uri="{BB962C8B-B14F-4D97-AF65-F5344CB8AC3E}">
        <p14:creationId xmlns:p14="http://schemas.microsoft.com/office/powerpoint/2010/main" val="18793937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12D9BCCC-CD69-4CF7-87AC-6243F6BDBF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DB Woes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EB159AD-B55A-4619-9501-67C8F6633E6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Making safe scripts to implement database schema changes is really hard</a:t>
            </a:r>
          </a:p>
          <a:p>
            <a:r>
              <a:rPr lang="en-GB" dirty="0"/>
              <a:t>We have lots of optional fields and it just bloats our DB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313C25F-1BD5-42A7-8D11-5F2F40F7B5A1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Knowing what was added and when is really hard unless we look through git commits</a:t>
            </a:r>
          </a:p>
          <a:p>
            <a:r>
              <a:rPr lang="en-GB" dirty="0"/>
              <a:t>Tracking which schema is in which environment is hard</a:t>
            </a:r>
          </a:p>
        </p:txBody>
      </p:sp>
    </p:spTree>
    <p:extLst>
      <p:ext uri="{BB962C8B-B14F-4D97-AF65-F5344CB8AC3E}">
        <p14:creationId xmlns:p14="http://schemas.microsoft.com/office/powerpoint/2010/main" val="3005988582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E52919C-6003-4A1A-B79D-EA9B77542F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DB woes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62DA0FF-AA97-40EA-9DEC-F3D70FD550C0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GB" dirty="0"/>
              <a:t>Changing data types, or editing old columns can have unexpected and disastrous consequences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C36C9CC-CECD-474C-876A-47FA3573E04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GB" dirty="0"/>
              <a:t>Doing change tracking is really hard</a:t>
            </a:r>
          </a:p>
          <a:p>
            <a:r>
              <a:rPr lang="en-GB" dirty="0"/>
              <a:t>Telling people what values they made decisions off of after updates is hard</a:t>
            </a:r>
          </a:p>
        </p:txBody>
      </p:sp>
    </p:spTree>
    <p:extLst>
      <p:ext uri="{BB962C8B-B14F-4D97-AF65-F5344CB8AC3E}">
        <p14:creationId xmlns:p14="http://schemas.microsoft.com/office/powerpoint/2010/main" val="363659388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37623F40-F975-4691-B601-E3590152EDFF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6000" dirty="0"/>
              <a:t>I see now why so many folks want </a:t>
            </a:r>
            <a:r>
              <a:rPr lang="en-GB" sz="6000" dirty="0" err="1"/>
              <a:t>noSQL</a:t>
            </a:r>
            <a:r>
              <a:rPr lang="en-GB" sz="6000" dirty="0"/>
              <a:t>!!</a:t>
            </a:r>
          </a:p>
        </p:txBody>
      </p:sp>
    </p:spTree>
    <p:extLst>
      <p:ext uri="{BB962C8B-B14F-4D97-AF65-F5344CB8AC3E}">
        <p14:creationId xmlns:p14="http://schemas.microsoft.com/office/powerpoint/2010/main" val="161115500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67F1362-A5DD-487A-980B-EFE03E61D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719262"/>
          </a:xfrm>
        </p:spPr>
        <p:txBody>
          <a:bodyPr>
            <a:normAutofit/>
          </a:bodyPr>
          <a:lstStyle/>
          <a:p>
            <a:r>
              <a:rPr lang="en-GB" sz="8800" dirty="0"/>
              <a:t>Sixth Normal Form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B2C9283-E1B1-4ACA-88FB-0174467F2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29001"/>
            <a:ext cx="10515600" cy="2660650"/>
          </a:xfrm>
        </p:spPr>
        <p:txBody>
          <a:bodyPr>
            <a:normAutofit/>
          </a:bodyPr>
          <a:lstStyle/>
          <a:p>
            <a:r>
              <a:rPr lang="en-GB" sz="4800" dirty="0"/>
              <a:t>What is 6NF &amp; Anchor Modelling?</a:t>
            </a:r>
          </a:p>
          <a:p>
            <a:r>
              <a:rPr lang="en-GB" sz="4800" dirty="0"/>
              <a:t>What is it good for?</a:t>
            </a:r>
          </a:p>
          <a:p>
            <a:r>
              <a:rPr lang="en-GB" sz="4800" dirty="0"/>
              <a:t>How could it make life nifty as a dev?</a:t>
            </a:r>
          </a:p>
        </p:txBody>
      </p:sp>
    </p:spTree>
    <p:extLst>
      <p:ext uri="{BB962C8B-B14F-4D97-AF65-F5344CB8AC3E}">
        <p14:creationId xmlns:p14="http://schemas.microsoft.com/office/powerpoint/2010/main" val="4057052117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41F58-ABC6-4C9A-9416-C95F114D58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dirty="0"/>
              <a:t>Sixth normal form is as normalised as it gets!</a:t>
            </a:r>
          </a:p>
        </p:txBody>
      </p:sp>
    </p:spTree>
    <p:extLst>
      <p:ext uri="{BB962C8B-B14F-4D97-AF65-F5344CB8AC3E}">
        <p14:creationId xmlns:p14="http://schemas.microsoft.com/office/powerpoint/2010/main" val="388228739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BB8DE74-60A1-4314-998F-2BA2F250A00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Sixth Normal Form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ECA885C-4F18-4A87-BC01-38493E9B362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 repeating group per row</a:t>
            </a:r>
          </a:p>
          <a:p>
            <a:r>
              <a:rPr lang="en-GB" dirty="0"/>
              <a:t>No partially dependent attributes</a:t>
            </a:r>
          </a:p>
          <a:p>
            <a:r>
              <a:rPr lang="en-GB" dirty="0"/>
              <a:t>No dependencies except on the key</a:t>
            </a:r>
          </a:p>
          <a:p>
            <a:r>
              <a:rPr lang="en-GB" dirty="0"/>
              <a:t>No mixed entities</a:t>
            </a:r>
          </a:p>
          <a:p>
            <a:r>
              <a:rPr lang="en-GB" dirty="0"/>
              <a:t>Associations separated out</a:t>
            </a:r>
          </a:p>
          <a:p>
            <a:r>
              <a:rPr lang="en-GB" dirty="0"/>
              <a:t>Key + attribute</a:t>
            </a:r>
          </a:p>
        </p:txBody>
      </p:sp>
    </p:spTree>
    <p:extLst>
      <p:ext uri="{BB962C8B-B14F-4D97-AF65-F5344CB8AC3E}">
        <p14:creationId xmlns:p14="http://schemas.microsoft.com/office/powerpoint/2010/main" val="4003500483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C9732F82-7CFD-4A09-8CFA-23AC328AC92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4751" y="48253"/>
            <a:ext cx="10515600" cy="1325563"/>
          </a:xfrm>
        </p:spPr>
        <p:txBody>
          <a:bodyPr/>
          <a:lstStyle/>
          <a:p>
            <a:r>
              <a:rPr lang="en-GB" dirty="0"/>
              <a:t>Sixth normal form</a:t>
            </a:r>
          </a:p>
        </p:txBody>
      </p:sp>
      <p:graphicFrame>
        <p:nvGraphicFramePr>
          <p:cNvPr id="4" name="Content Placeholder 4">
            <a:extLst>
              <a:ext uri="{FF2B5EF4-FFF2-40B4-BE49-F238E27FC236}">
                <a16:creationId xmlns:a16="http://schemas.microsoft.com/office/drawing/2014/main" id="{368DA0B0-90A4-4C67-BF52-3063999D0F2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86721431"/>
              </p:ext>
            </p:extLst>
          </p:nvPr>
        </p:nvGraphicFramePr>
        <p:xfrm>
          <a:off x="5931877" y="166351"/>
          <a:ext cx="6362700" cy="6037620"/>
        </p:xfrm>
        <a:graphic>
          <a:graphicData uri="http://schemas.openxmlformats.org/drawingml/2006/table">
            <a:tbl>
              <a:tblPr>
                <a:effectLst/>
                <a:tableStyleId>{18603FDC-E32A-4AB5-989C-0864C3EAD2B8}</a:tableStyleId>
              </a:tblPr>
              <a:tblGrid>
                <a:gridCol w="2332892">
                  <a:extLst>
                    <a:ext uri="{9D8B030D-6E8A-4147-A177-3AD203B41FA5}">
                      <a16:colId xmlns:a16="http://schemas.microsoft.com/office/drawing/2014/main" val="470826405"/>
                    </a:ext>
                  </a:extLst>
                </a:gridCol>
                <a:gridCol w="2520462">
                  <a:extLst>
                    <a:ext uri="{9D8B030D-6E8A-4147-A177-3AD203B41FA5}">
                      <a16:colId xmlns:a16="http://schemas.microsoft.com/office/drawing/2014/main" val="2564466723"/>
                    </a:ext>
                  </a:extLst>
                </a:gridCol>
                <a:gridCol w="1509346">
                  <a:extLst>
                    <a:ext uri="{9D8B030D-6E8A-4147-A177-3AD203B41FA5}">
                      <a16:colId xmlns:a16="http://schemas.microsoft.com/office/drawing/2014/main" val="3997907805"/>
                    </a:ext>
                  </a:extLst>
                </a:gridCol>
              </a:tblGrid>
              <a:tr h="209449"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Column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Sample value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30946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Profession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9958742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Profession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Data Scientist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70728526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Profession_HangsWith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22511527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Profession_HangsWith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HangsWith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Hipsters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263597133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Country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CountryID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2362871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Country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Wales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46937312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Country_Population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CountryID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89432131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Country_Population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Population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Many sheep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37549819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Inventory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ItemID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50317569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Inventory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ItemName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Beer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715177747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Customer_Purchase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 err="1"/>
                        <a:t>CustomerPurchasseID</a:t>
                      </a:r>
                      <a:endParaRPr lang="en-GB" dirty="0"/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dirty="0"/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78421343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Customer_Purchase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CustomerID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865937423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Customer_Puchase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ItemID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091546840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Customer_Purachse_Quantity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CustomerPurchaseID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156163950"/>
                  </a:ext>
                </a:extLst>
              </a:tr>
              <a:tr h="154583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Customer_Purachse_Quantity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Quantity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5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569739023"/>
                  </a:ext>
                </a:extLst>
              </a:tr>
            </a:tbl>
          </a:graphicData>
        </a:graphic>
      </p:graphicFrame>
      <p:graphicFrame>
        <p:nvGraphicFramePr>
          <p:cNvPr id="7" name="Content Placeholder 4">
            <a:extLst>
              <a:ext uri="{FF2B5EF4-FFF2-40B4-BE49-F238E27FC236}">
                <a16:creationId xmlns:a16="http://schemas.microsoft.com/office/drawing/2014/main" id="{19FC9D79-72DC-48B2-8A99-89743D9B3025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0991263"/>
              </p:ext>
            </p:extLst>
          </p:nvPr>
        </p:nvGraphicFramePr>
        <p:xfrm>
          <a:off x="294751" y="932300"/>
          <a:ext cx="5637126" cy="5633607"/>
        </p:xfrm>
        <a:graphic>
          <a:graphicData uri="http://schemas.openxmlformats.org/drawingml/2006/table">
            <a:tbl>
              <a:tblPr>
                <a:effectLst/>
                <a:tableStyleId>{18603FDC-E32A-4AB5-989C-0864C3EAD2B8}</a:tableStyleId>
              </a:tblPr>
              <a:tblGrid>
                <a:gridCol w="2669897">
                  <a:extLst>
                    <a:ext uri="{9D8B030D-6E8A-4147-A177-3AD203B41FA5}">
                      <a16:colId xmlns:a16="http://schemas.microsoft.com/office/drawing/2014/main" val="470826405"/>
                    </a:ext>
                  </a:extLst>
                </a:gridCol>
                <a:gridCol w="1572547">
                  <a:extLst>
                    <a:ext uri="{9D8B030D-6E8A-4147-A177-3AD203B41FA5}">
                      <a16:colId xmlns:a16="http://schemas.microsoft.com/office/drawing/2014/main" val="2564466723"/>
                    </a:ext>
                  </a:extLst>
                </a:gridCol>
                <a:gridCol w="1394682">
                  <a:extLst>
                    <a:ext uri="{9D8B030D-6E8A-4147-A177-3AD203B41FA5}">
                      <a16:colId xmlns:a16="http://schemas.microsoft.com/office/drawing/2014/main" val="3997907805"/>
                    </a:ext>
                  </a:extLst>
                </a:gridCol>
              </a:tblGrid>
              <a:tr h="209449"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Table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Column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Sample value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414330946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CustomerID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389651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Customer_FirstName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CustomerID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54447574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Customer_FirstName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22096687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Customer_Surname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CustomerID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669120348"/>
                  </a:ext>
                </a:extLst>
              </a:tr>
              <a:tr h="377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Customer_Surname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+mn-lt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Surname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Locke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00301272"/>
                  </a:ext>
                </a:extLst>
              </a:tr>
              <a:tr h="377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Customer_Profession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CustomerID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3289651050"/>
                  </a:ext>
                </a:extLst>
              </a:tr>
              <a:tr h="377634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Customer_Profession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ProfessionID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01874314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Customer_HouseNumber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CustomerID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7834986"/>
                  </a:ext>
                </a:extLst>
              </a:tr>
              <a:tr h="132956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+mn-lt"/>
                          <a:ea typeface="+mn-ea"/>
                          <a:cs typeface="+mn-cs"/>
                        </a:rPr>
                        <a:t>Customer_HouseNumber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HouseNumber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13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28506086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Customer_Country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CustomerID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758171063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Customer_Country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CountryID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883118541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282341108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Steph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684046139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FirstName_FamousCount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FirstNameID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1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560349457"/>
                  </a:ext>
                </a:extLst>
              </a:tr>
              <a:tr h="348195"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GB" sz="1600" b="0" i="0" u="none" strike="noStrike" kern="1200" cap="none" spc="0" normalizeH="0" baseline="0" noProof="0" dirty="0" err="1">
                          <a:ln>
                            <a:solidFill>
                              <a:prstClr val="white"/>
                            </a:solidFill>
                          </a:ln>
                          <a:solidFill>
                            <a:prstClr val="white"/>
                          </a:solidFill>
                          <a:effectLst/>
                          <a:uLnTx/>
                          <a:uFillTx/>
                          <a:latin typeface="Roboto"/>
                          <a:ea typeface="+mn-ea"/>
                          <a:cs typeface="+mn-cs"/>
                        </a:rPr>
                        <a:t>FirstName_FamousCount</a:t>
                      </a:r>
                      <a:endParaRPr kumimoji="0" lang="en-GB" sz="1600" b="0" i="0" u="none" strike="noStrike" kern="1200" cap="none" spc="0" normalizeH="0" baseline="0" noProof="0" dirty="0">
                        <a:ln>
                          <a:solidFill>
                            <a:prstClr val="white"/>
                          </a:solidFill>
                        </a:ln>
                        <a:solidFill>
                          <a:prstClr val="white"/>
                        </a:solidFill>
                        <a:effectLst/>
                        <a:uLnTx/>
                        <a:uFillTx/>
                        <a:latin typeface="Roboto"/>
                        <a:ea typeface="+mn-ea"/>
                        <a:cs typeface="+mn-cs"/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 err="1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FamousCount</a:t>
                      </a:r>
                      <a:endParaRPr lang="en-GB" sz="1600" dirty="0">
                        <a:ln>
                          <a:solidFill>
                            <a:schemeClr val="bg1"/>
                          </a:solidFill>
                        </a:ln>
                        <a:solidFill>
                          <a:schemeClr val="bg1"/>
                        </a:solidFill>
                      </a:endParaRP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r>
                        <a:rPr lang="en-GB" sz="1600" dirty="0">
                          <a:ln>
                            <a:solidFill>
                              <a:schemeClr val="bg1"/>
                            </a:solidFill>
                          </a:ln>
                          <a:solidFill>
                            <a:schemeClr val="bg1"/>
                          </a:solidFill>
                        </a:rPr>
                        <a:t>2</a:t>
                      </a:r>
                    </a:p>
                  </a:txBody>
                  <a:tcPr>
                    <a:lnL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accent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262694617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455183623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" name="Graphic 13" descr="Man">
            <a:extLst>
              <a:ext uri="{FF2B5EF4-FFF2-40B4-BE49-F238E27FC236}">
                <a16:creationId xmlns:a16="http://schemas.microsoft.com/office/drawing/2014/main" id="{1F2CAC67-A115-4925-B5FE-4D651DFFB9E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3300043" y="586153"/>
            <a:ext cx="5685693" cy="5685693"/>
          </a:xfrm>
          <a:prstGeom prst="rect">
            <a:avLst/>
          </a:prstGeom>
        </p:spPr>
      </p:pic>
      <p:pic>
        <p:nvPicPr>
          <p:cNvPr id="4" name="Graphic 3" descr="Run">
            <a:extLst>
              <a:ext uri="{FF2B5EF4-FFF2-40B4-BE49-F238E27FC236}">
                <a16:creationId xmlns:a16="http://schemas.microsoft.com/office/drawing/2014/main" id="{9EC441F6-43C5-4E4F-B2A8-A0211A9D081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6"/>
              </a:ext>
            </a:extLst>
          </a:blip>
          <a:stretch>
            <a:fillRect/>
          </a:stretch>
        </p:blipFill>
        <p:spPr>
          <a:xfrm>
            <a:off x="3253153" y="586153"/>
            <a:ext cx="5685693" cy="5685693"/>
          </a:xfrm>
          <a:prstGeom prst="rect">
            <a:avLst/>
          </a:prstGeom>
        </p:spPr>
      </p:pic>
      <p:sp>
        <p:nvSpPr>
          <p:cNvPr id="5" name="Thought Bubble: Cloud 4">
            <a:extLst>
              <a:ext uri="{FF2B5EF4-FFF2-40B4-BE49-F238E27FC236}">
                <a16:creationId xmlns:a16="http://schemas.microsoft.com/office/drawing/2014/main" id="{A1ADABDE-DE00-49CA-A60F-AC50E3F7BFA0}"/>
              </a:ext>
            </a:extLst>
          </p:cNvPr>
          <p:cNvSpPr/>
          <p:nvPr/>
        </p:nvSpPr>
        <p:spPr>
          <a:xfrm>
            <a:off x="298937" y="234461"/>
            <a:ext cx="4243754" cy="2157046"/>
          </a:xfrm>
          <a:prstGeom prst="cloudCallout">
            <a:avLst>
              <a:gd name="adj1" fmla="val 71984"/>
              <a:gd name="adj2" fmla="val 3804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GB" sz="3200" dirty="0">
                <a:solidFill>
                  <a:schemeClr val="tx2"/>
                </a:solidFill>
              </a:rPr>
              <a:t>WTF is this chick on? RUN AWAY!!!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07E0D70E-8189-4FE3-AD70-978298E1D457}"/>
              </a:ext>
            </a:extLst>
          </p:cNvPr>
          <p:cNvCxnSpPr>
            <a:cxnSpLocks/>
          </p:cNvCxnSpPr>
          <p:nvPr/>
        </p:nvCxnSpPr>
        <p:spPr>
          <a:xfrm>
            <a:off x="2420814" y="2790092"/>
            <a:ext cx="1664677" cy="93785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C4CD015-7641-43C2-B06A-887CCF862AB1}"/>
              </a:ext>
            </a:extLst>
          </p:cNvPr>
          <p:cNvCxnSpPr>
            <a:cxnSpLocks/>
          </p:cNvCxnSpPr>
          <p:nvPr/>
        </p:nvCxnSpPr>
        <p:spPr>
          <a:xfrm>
            <a:off x="1652954" y="3282462"/>
            <a:ext cx="2432537" cy="0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260DC40-DBFC-4D74-BD81-BCB4F092CFA1}"/>
              </a:ext>
            </a:extLst>
          </p:cNvPr>
          <p:cNvCxnSpPr>
            <a:cxnSpLocks/>
          </p:cNvCxnSpPr>
          <p:nvPr/>
        </p:nvCxnSpPr>
        <p:spPr>
          <a:xfrm flipV="1">
            <a:off x="2420814" y="3739662"/>
            <a:ext cx="1664677" cy="234461"/>
          </a:xfrm>
          <a:prstGeom prst="line">
            <a:avLst/>
          </a:prstGeom>
          <a:ln w="57150" cap="rnd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9673943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xit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" fill="hold">
                            <p:stCondLst>
                              <p:cond delay="0"/>
                            </p:stCondLst>
                            <p:childTnLst>
                              <p:par>
                                <p:cTn id="8" presetID="1" presetClass="exit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0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2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4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6" presetID="1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8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1.48148E-6 L 0.87838 1.48148E-6 " pathEditMode="relative" rAng="0" ptsTypes="AA">
                                      <p:cBhvr>
                                        <p:cTn id="19" dur="2000" fill="hold"/>
                                        <p:tgtEl>
                                          <p:spTgt spid="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3919" y="0"/>
                                    </p:animMotion>
                                  </p:childTnLst>
                                </p:cTn>
                              </p:par>
                              <p:par>
                                <p:cTn id="20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54167E-6 -3.7037E-6 L 0.91562 -0.01365 " pathEditMode="relative" rAng="0" ptsTypes="AA">
                                      <p:cBhvr>
                                        <p:cTn id="21" dur="2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5781" y="-694"/>
                                    </p:animMotion>
                                  </p:childTnLst>
                                </p:cTn>
                              </p:par>
                              <p:par>
                                <p:cTn id="22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3.125E-6 2.59259E-6 L 0.98034 0.00162 " pathEditMode="relative" rAng="0" ptsTypes="AA">
                                      <p:cBhvr>
                                        <p:cTn id="23" dur="2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9010" y="69"/>
                                    </p:animMotion>
                                  </p:childTnLst>
                                </p:cTn>
                              </p:par>
                              <p:par>
                                <p:cTn id="24" presetID="42" presetClass="path" presetSubtype="0" accel="50000" decel="5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animMotion origin="layout" path="M 0 0 L 0.89714 0 " pathEditMode="relative" rAng="0" ptsTypes="AA">
                                      <p:cBhvr>
                                        <p:cTn id="25" dur="2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44857" y="0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</p:bld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DB41F58-ABC6-4C9A-9416-C95F114D5854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/>
          </a:bodyPr>
          <a:lstStyle/>
          <a:p>
            <a:pPr marL="0" indent="0" algn="ctr">
              <a:buNone/>
            </a:pPr>
            <a:r>
              <a:rPr lang="en-GB" dirty="0"/>
              <a:t>Sixth normal form by itself is supremely flexible but insane to use directly.</a:t>
            </a:r>
          </a:p>
        </p:txBody>
      </p:sp>
    </p:spTree>
    <p:extLst>
      <p:ext uri="{BB962C8B-B14F-4D97-AF65-F5344CB8AC3E}">
        <p14:creationId xmlns:p14="http://schemas.microsoft.com/office/powerpoint/2010/main" val="60288851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E3D2A7D-409D-456D-8335-0892DAEA354D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Yes, I’m </a:t>
            </a:r>
            <a:r>
              <a:rPr lang="en-GB" dirty="0" err="1"/>
              <a:t>gonna</a:t>
            </a:r>
            <a:r>
              <a:rPr lang="en-GB" dirty="0"/>
              <a:t> explain myself! But first…</a:t>
            </a:r>
          </a:p>
        </p:txBody>
      </p:sp>
    </p:spTree>
    <p:extLst>
      <p:ext uri="{BB962C8B-B14F-4D97-AF65-F5344CB8AC3E}">
        <p14:creationId xmlns:p14="http://schemas.microsoft.com/office/powerpoint/2010/main" val="1445722666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504632B9-33A9-4A04-A04B-A83DA0BA6568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We need that flexibility but we need the convenience of 3NF</a:t>
            </a:r>
          </a:p>
        </p:txBody>
      </p:sp>
    </p:spTree>
    <p:extLst>
      <p:ext uri="{BB962C8B-B14F-4D97-AF65-F5344CB8AC3E}">
        <p14:creationId xmlns:p14="http://schemas.microsoft.com/office/powerpoint/2010/main" val="1158642875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Placeholder 1">
            <a:extLst>
              <a:ext uri="{FF2B5EF4-FFF2-40B4-BE49-F238E27FC236}">
                <a16:creationId xmlns:a16="http://schemas.microsoft.com/office/drawing/2014/main" id="{AB712117-156B-43D3-802F-4E2529DEA0E2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0" indent="0" algn="ctr">
              <a:buNone/>
            </a:pPr>
            <a:r>
              <a:rPr lang="en-GB" dirty="0"/>
              <a:t>This is where Anchor Modelling comes in.</a:t>
            </a:r>
          </a:p>
        </p:txBody>
      </p:sp>
    </p:spTree>
    <p:extLst>
      <p:ext uri="{BB962C8B-B14F-4D97-AF65-F5344CB8AC3E}">
        <p14:creationId xmlns:p14="http://schemas.microsoft.com/office/powerpoint/2010/main" val="3370863808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1FEE614-FADC-4754-896B-798AFF1D09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Anchor Modelling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43F78F7B-FC6F-4D29-A8C5-23A15748F1D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1" r="14381"/>
          <a:stretch>
            <a:fillRect/>
          </a:stretch>
        </p:blipFill>
        <p:spPr>
          <a:xfrm>
            <a:off x="5802922" y="987425"/>
            <a:ext cx="5552465" cy="4873625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21830F7-5FBF-4D88-915F-485E899B084C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Anchor modelling puts a conceptual framework over 6NF and provides interfaces that are in 3NF for ease of querying and utilisation.</a:t>
            </a:r>
          </a:p>
        </p:txBody>
      </p:sp>
    </p:spTree>
    <p:extLst>
      <p:ext uri="{BB962C8B-B14F-4D97-AF65-F5344CB8AC3E}">
        <p14:creationId xmlns:p14="http://schemas.microsoft.com/office/powerpoint/2010/main" val="3505337829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CF21FAA1-3297-4D39-9677-94A62CA9DD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What’s in a model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CA97BA1C-CE8C-4D37-A8C0-E759D65553BE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Components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3AC57FB5-C769-49D7-A6FF-13C19ABAD85A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Anchors are entities</a:t>
            </a:r>
          </a:p>
          <a:p>
            <a:r>
              <a:rPr lang="en-GB" dirty="0"/>
              <a:t>Attributes are fields</a:t>
            </a:r>
          </a:p>
          <a:p>
            <a:r>
              <a:rPr lang="en-GB" dirty="0"/>
              <a:t>Knots are lookups</a:t>
            </a:r>
          </a:p>
          <a:p>
            <a:r>
              <a:rPr lang="en-GB" dirty="0"/>
              <a:t>Ties are links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E97A3225-B4D0-44C7-B752-DC3521C4B8C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GB" dirty="0"/>
              <a:t>Time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A79CE257-08CF-4F8B-A655-A73652C3317A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Static to hold just the latest value</a:t>
            </a:r>
          </a:p>
          <a:p>
            <a:r>
              <a:rPr lang="en-GB" dirty="0" err="1"/>
              <a:t>Historized</a:t>
            </a:r>
            <a:r>
              <a:rPr lang="en-GB" dirty="0"/>
              <a:t> to track changes</a:t>
            </a:r>
          </a:p>
          <a:p>
            <a:r>
              <a:rPr lang="en-GB" dirty="0"/>
              <a:t>Concurrent-reliance-temporal for </a:t>
            </a:r>
            <a:r>
              <a:rPr lang="en-GB" dirty="0" err="1"/>
              <a:t>muchos</a:t>
            </a:r>
            <a:r>
              <a:rPr lang="en-GB" dirty="0"/>
              <a:t> concepts of time*</a:t>
            </a:r>
          </a:p>
        </p:txBody>
      </p:sp>
    </p:spTree>
    <p:extLst>
      <p:ext uri="{BB962C8B-B14F-4D97-AF65-F5344CB8AC3E}">
        <p14:creationId xmlns:p14="http://schemas.microsoft.com/office/powerpoint/2010/main" val="176115843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D7B042C1-2AE1-46A9-B2B1-545FBCA930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Model your data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8417D69-0CAC-4680-A8ED-60B23843B7C3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Use their nifty GUI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CE8B4D99-EACE-4F58-8461-ED0BC8B35680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92500"/>
          </a:bodyPr>
          <a:lstStyle/>
          <a:p>
            <a:r>
              <a:rPr lang="en-GB" dirty="0"/>
              <a:t>Use XML</a:t>
            </a:r>
          </a:p>
          <a:p>
            <a:pPr lvl="1"/>
            <a:r>
              <a:rPr lang="en-GB" dirty="0"/>
              <a:t>Yes I know, but if you don’t like it, make a JSON version PR!</a:t>
            </a:r>
          </a:p>
          <a:p>
            <a:r>
              <a:rPr lang="en-GB" dirty="0"/>
              <a:t>From existing schema</a:t>
            </a:r>
          </a:p>
          <a:p>
            <a:r>
              <a:rPr lang="en-GB" dirty="0"/>
              <a:t>BYO – it’s open source </a:t>
            </a:r>
            <a:r>
              <a:rPr lang="en-GB" dirty="0">
                <a:sym typeface="Wingdings" panose="05000000000000000000" pitchFamily="2" charset="2"/>
              </a:rPr>
              <a:t></a:t>
            </a:r>
            <a:endParaRPr lang="en-GB" dirty="0"/>
          </a:p>
        </p:txBody>
      </p:sp>
      <p:pic>
        <p:nvPicPr>
          <p:cNvPr id="8" name="Picture Placeholder 6">
            <a:extLst>
              <a:ext uri="{FF2B5EF4-FFF2-40B4-BE49-F238E27FC236}">
                <a16:creationId xmlns:a16="http://schemas.microsoft.com/office/drawing/2014/main" id="{C2C9A769-87C0-4BCF-AD2E-ABCE4F2939A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381" r="14381"/>
          <a:stretch>
            <a:fillRect/>
          </a:stretch>
        </p:blipFill>
        <p:spPr>
          <a:xfrm>
            <a:off x="1007770" y="2705007"/>
            <a:ext cx="3955560" cy="3471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57714338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Screen Recording 6">
            <a:hlinkClick r:id="" action="ppaction://media"/>
            <a:extLst>
              <a:ext uri="{FF2B5EF4-FFF2-40B4-BE49-F238E27FC236}">
                <a16:creationId xmlns:a16="http://schemas.microsoft.com/office/drawing/2014/main" id="{CFEF138A-E375-406E-84E5-55254A196A57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2043.4467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69913"/>
            <a:ext cx="12192000" cy="571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226378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</p:childTnLst>
        </p:cTn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33BEF0E-95A3-41BE-8BF4-D4487B913469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 fontScale="92500" lnSpcReduction="10000"/>
          </a:bodyPr>
          <a:lstStyle/>
          <a:p>
            <a:r>
              <a:rPr lang="en-GB" dirty="0"/>
              <a:t>Don’t worry – this isn’t all or nothing, you can make part of your DB using AM.</a:t>
            </a:r>
          </a:p>
        </p:txBody>
      </p:sp>
    </p:spTree>
    <p:extLst>
      <p:ext uri="{BB962C8B-B14F-4D97-AF65-F5344CB8AC3E}">
        <p14:creationId xmlns:p14="http://schemas.microsoft.com/office/powerpoint/2010/main" val="2866958100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B31BD5A-34D8-49F1-9296-63DBD406B20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Generate SQL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D196EE5-4031-4FC7-A9F2-3933B3B96956}"/>
              </a:ext>
            </a:extLst>
          </p:cNvPr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Use the GUI</a:t>
            </a:r>
          </a:p>
          <a:p>
            <a:r>
              <a:rPr lang="en-GB" dirty="0"/>
              <a:t>Use the sisulate.js </a:t>
            </a:r>
            <a:r>
              <a:rPr lang="en-GB" dirty="0" err="1"/>
              <a:t>util</a:t>
            </a:r>
            <a:endParaRPr lang="en-GB" dirty="0"/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BEACB604-C5D1-4FD6-9831-07C986B7EE8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r>
              <a:rPr lang="en-GB" dirty="0"/>
              <a:t>Get an idempotent script to run against your DB</a:t>
            </a:r>
          </a:p>
          <a:p>
            <a:r>
              <a:rPr lang="en-GB" dirty="0"/>
              <a:t>The </a:t>
            </a:r>
            <a:r>
              <a:rPr lang="en-GB" dirty="0" err="1"/>
              <a:t>util</a:t>
            </a:r>
            <a:r>
              <a:rPr lang="en-GB" dirty="0"/>
              <a:t> means you can generate SQL every commit and deploy as part of pipeline</a:t>
            </a:r>
          </a:p>
        </p:txBody>
      </p:sp>
    </p:spTree>
    <p:extLst>
      <p:ext uri="{BB962C8B-B14F-4D97-AF65-F5344CB8AC3E}">
        <p14:creationId xmlns:p14="http://schemas.microsoft.com/office/powerpoint/2010/main" val="4283476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Screen Recording 4">
            <a:hlinkClick r:id="" action="ppaction://media"/>
            <a:extLst>
              <a:ext uri="{FF2B5EF4-FFF2-40B4-BE49-F238E27FC236}">
                <a16:creationId xmlns:a16="http://schemas.microsoft.com/office/drawing/2014/main" id="{6EE0D848-3414-401E-9C8E-E6930129D036}"/>
              </a:ext>
            </a:extLst>
          </p:cNvPr>
          <p:cNvPicPr>
            <a:picLocks noChangeAspect="1"/>
          </p:cNvPicPr>
          <p:nvPr>
            <a:videoFile r:link="rId1"/>
            <p:extLst>
              <p:ext uri="{DAA4B4D4-6D71-4841-9C94-3DE7FCFB9230}">
                <p14:media xmlns:p14="http://schemas.microsoft.com/office/powerpoint/2010/main" r:embed="rId2">
                  <p14:trim end="12784.4104"/>
                </p14:media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569913"/>
            <a:ext cx="12192000" cy="57181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012046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5DFB228-7B4F-4626-8619-B07CC69DEB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Use 3NF interfaces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446752C-2E34-4577-BE9B-31243802270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43052" cy="4351338"/>
          </a:xfrm>
        </p:spPr>
        <p:txBody>
          <a:bodyPr>
            <a:normAutofit fontScale="85000" lnSpcReduction="20000"/>
          </a:bodyPr>
          <a:lstStyle/>
          <a:p>
            <a:r>
              <a:rPr lang="en-GB" dirty="0"/>
              <a:t>Use pre-built interfaces that look and feel like 3NF</a:t>
            </a:r>
          </a:p>
          <a:p>
            <a:r>
              <a:rPr lang="en-GB" dirty="0"/>
              <a:t>CRU_ like you would have previously</a:t>
            </a:r>
          </a:p>
          <a:p>
            <a:r>
              <a:rPr lang="en-GB" dirty="0"/>
              <a:t>__D using soft delete techniques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25E2574-02C2-4335-9F84-838A4B8E2B9E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GB" dirty="0"/>
              <a:t>Use </a:t>
            </a:r>
            <a:r>
              <a:rPr lang="en-GB" dirty="0" err="1"/>
              <a:t>latest_customer</a:t>
            </a:r>
            <a:r>
              <a:rPr lang="en-GB" dirty="0"/>
              <a:t> for latest records</a:t>
            </a:r>
          </a:p>
          <a:p>
            <a:r>
              <a:rPr lang="en-GB" dirty="0"/>
              <a:t>Use </a:t>
            </a:r>
            <a:r>
              <a:rPr lang="en-GB" dirty="0" err="1"/>
              <a:t>point_customer</a:t>
            </a:r>
            <a:r>
              <a:rPr lang="en-GB" dirty="0"/>
              <a:t>() to get records at a point in time</a:t>
            </a:r>
          </a:p>
          <a:p>
            <a:r>
              <a:rPr lang="en-GB" dirty="0"/>
              <a:t>Use </a:t>
            </a:r>
            <a:r>
              <a:rPr lang="en-GB" dirty="0" err="1"/>
              <a:t>difference_customer</a:t>
            </a:r>
            <a:r>
              <a:rPr lang="en-GB" dirty="0"/>
              <a:t>() to get all changes between two points in time</a:t>
            </a:r>
          </a:p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257029868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A4AA3011-2CFC-4BAD-B867-A127161B26E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Steph Locke</a:t>
            </a:r>
          </a:p>
        </p:txBody>
      </p:sp>
      <p:pic>
        <p:nvPicPr>
          <p:cNvPr id="7" name="Picture Placeholder 6">
            <a:extLst>
              <a:ext uri="{FF2B5EF4-FFF2-40B4-BE49-F238E27FC236}">
                <a16:creationId xmlns:a16="http://schemas.microsoft.com/office/drawing/2014/main" id="{6A120BDD-4EE3-472E-B0A7-284CB4CA369A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l="16053" t="-5478" r="-16053" b="5450"/>
          <a:stretch/>
        </p:blipFill>
        <p:spPr>
          <a:xfrm>
            <a:off x="6174000" y="0"/>
            <a:ext cx="6172200" cy="6174000"/>
          </a:xfrm>
        </p:spPr>
      </p:pic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90D5A5-528B-4805-9DB1-A913E8F30F11}"/>
              </a:ext>
            </a:extLst>
          </p:cNvPr>
          <p:cNvSpPr>
            <a:spLocks noGrp="1"/>
          </p:cNvSpPr>
          <p:nvPr>
            <p:ph type="body" sz="half" idx="2"/>
          </p:nvPr>
        </p:nvSpPr>
        <p:spPr/>
        <p:txBody>
          <a:bodyPr/>
          <a:lstStyle/>
          <a:p>
            <a:r>
              <a:rPr lang="en-GB" dirty="0"/>
              <a:t>Locke Data founder</a:t>
            </a:r>
          </a:p>
          <a:p>
            <a:r>
              <a:rPr lang="en-GB" dirty="0"/>
              <a:t>Data Science &amp; </a:t>
            </a:r>
            <a:r>
              <a:rPr lang="en-GB" dirty="0" err="1"/>
              <a:t>DataOps</a:t>
            </a:r>
            <a:r>
              <a:rPr lang="en-GB" dirty="0"/>
              <a:t> focus</a:t>
            </a:r>
          </a:p>
          <a:p>
            <a:r>
              <a:rPr lang="en-GB" dirty="0"/>
              <a:t>Microsoft MVP</a:t>
            </a:r>
          </a:p>
          <a:p>
            <a:r>
              <a:rPr lang="en-GB" dirty="0"/>
              <a:t>Author</a:t>
            </a:r>
          </a:p>
          <a:p>
            <a:endParaRPr lang="en-GB" dirty="0"/>
          </a:p>
          <a:p>
            <a:r>
              <a:rPr lang="en-GB" dirty="0"/>
              <a:t>@</a:t>
            </a:r>
            <a:r>
              <a:rPr lang="en-GB" dirty="0" err="1"/>
              <a:t>stefflocke</a:t>
            </a:r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1203267495"/>
      </p:ext>
    </p:extLst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338561529"/>
      </p:ext>
    </p:extLst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E37801A-58C3-468B-BBB2-C6910ECD92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Conclusion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2F9BC3-6099-460D-B457-75EB50F7BD2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/>
          </a:p>
        </p:txBody>
      </p:sp>
    </p:spTree>
    <p:extLst>
      <p:ext uri="{BB962C8B-B14F-4D97-AF65-F5344CB8AC3E}">
        <p14:creationId xmlns:p14="http://schemas.microsoft.com/office/powerpoint/2010/main" val="864750854"/>
      </p:ext>
    </p:extLst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5" name="Section Zoom 4">
                <a:extLst>
                  <a:ext uri="{FF2B5EF4-FFF2-40B4-BE49-F238E27FC236}">
                    <a16:creationId xmlns:a16="http://schemas.microsoft.com/office/drawing/2014/main" id="{A28158EC-7076-420C-81F7-412575D8B362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2572682175"/>
                  </p:ext>
                </p:extLst>
              </p:nvPr>
            </p:nvGraphicFramePr>
            <p:xfrm>
              <a:off x="120687" y="86209"/>
              <a:ext cx="6120000" cy="3442500"/>
            </p:xfrm>
            <a:graphic>
              <a:graphicData uri="http://schemas.microsoft.com/office/powerpoint/2016/sectionzoom">
                <psez:sectionZm>
                  <psez:sectionZmObj sectionId="{CA5074C6-0494-43C3-B8B6-0096F7405620}">
                    <psez:zmPr id="{7D1B68C5-2CCC-4990-8B0F-E506ADC96CA9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20000" cy="3442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5" name="Section Zoom 4">
                <a:hlinkClick r:id="rId3" action="ppaction://hlinksldjump"/>
                <a:extLst>
                  <a:ext uri="{FF2B5EF4-FFF2-40B4-BE49-F238E27FC236}">
                    <a16:creationId xmlns:a16="http://schemas.microsoft.com/office/drawing/2014/main" id="{A28158EC-7076-420C-81F7-412575D8B362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0687" y="86209"/>
                <a:ext cx="6120000" cy="3442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  <mc:AlternateContent xmlns:mc="http://schemas.openxmlformats.org/markup-compatibility/2006" xmlns:psez="http://schemas.microsoft.com/office/powerpoint/2016/sectionzoom">
        <mc:Choice Requires="psez">
          <p:graphicFrame>
            <p:nvGraphicFramePr>
              <p:cNvPr id="7" name="Section Zoom 6">
                <a:extLst>
                  <a:ext uri="{FF2B5EF4-FFF2-40B4-BE49-F238E27FC236}">
                    <a16:creationId xmlns:a16="http://schemas.microsoft.com/office/drawing/2014/main" id="{CF514609-91C0-44D3-82D9-447CD662901E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3647632805"/>
                  </p:ext>
                </p:extLst>
              </p:nvPr>
            </p:nvGraphicFramePr>
            <p:xfrm>
              <a:off x="5365028" y="3329291"/>
              <a:ext cx="6120000" cy="3442500"/>
            </p:xfrm>
            <a:graphic>
              <a:graphicData uri="http://schemas.microsoft.com/office/powerpoint/2016/sectionzoom">
                <psez:sectionZm>
                  <psez:sectionZmObj sectionId="{55EA4A31-91E4-4EE8-9518-07A3CCC5B55F}">
                    <psez:zmPr id="{2FD2F19A-903B-4FB0-9E1F-DF28B0CA511C}" transitionDur="1000">
                      <p166:blipFill xmlns:p166="http://schemas.microsoft.com/office/powerpoint/2016/6/main">
                        <a:blip r:embed="rId5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0" y="0"/>
                          <a:ext cx="6120000" cy="3442500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ez:zmPr>
                  </psez:sectionZmObj>
                </psez:sectionZm>
              </a:graphicData>
            </a:graphic>
          </p:graphicFrame>
        </mc:Choice>
        <mc:Fallback xmlns="">
          <p:pic>
            <p:nvPicPr>
              <p:cNvPr id="7" name="Section Zoom 6">
                <a:hlinkClick r:id="rId6" action="ppaction://hlinksldjump"/>
                <a:extLst>
                  <a:ext uri="{FF2B5EF4-FFF2-40B4-BE49-F238E27FC236}">
                    <a16:creationId xmlns:a16="http://schemas.microsoft.com/office/drawing/2014/main" id="{CF514609-91C0-44D3-82D9-447CD662901E}"/>
                  </a:ext>
                </a:extLst>
              </p:cNvPr>
              <p:cNvPicPr>
                <a:picLocks noGrp="1" noRot="1" noChangeAspect="1" noMove="1" noResize="1" noEditPoints="1" noAdjustHandles="1" noChangeArrowheads="1" noChangeShapeType="1"/>
              </p:cNvPicPr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5365028" y="3329291"/>
                <a:ext cx="6120000" cy="3442500"/>
              </a:xfrm>
              <a:prstGeom prst="rect">
                <a:avLst/>
              </a:prstGeom>
              <a:ln w="3175">
                <a:solidFill>
                  <a:prstClr val="ltGray"/>
                </a:solidFill>
              </a:ln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079219501"/>
      </p:ext>
    </p:extLst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A9AA07B-5F7D-4EBF-87F3-CBCCD1F624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Thank you!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1CA45469-E662-4274-9FF5-2A5976104A2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GB" dirty="0"/>
              <a:t>Thank you to the organisers, sponsors, and volunteers too!</a:t>
            </a:r>
          </a:p>
        </p:txBody>
      </p:sp>
    </p:spTree>
    <p:extLst>
      <p:ext uri="{BB962C8B-B14F-4D97-AF65-F5344CB8AC3E}">
        <p14:creationId xmlns:p14="http://schemas.microsoft.com/office/powerpoint/2010/main" val="2348585584"/>
      </p:ext>
    </p:extLst>
  </p:cSld>
  <p:clrMapOvr>
    <a:masterClrMapping/>
  </p:clrMapOvr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B4AC15C-25A9-455E-8894-A519E5750A7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59924" y="457200"/>
            <a:ext cx="4412102" cy="1600200"/>
          </a:xfrm>
        </p:spPr>
        <p:txBody>
          <a:bodyPr/>
          <a:lstStyle/>
          <a:p>
            <a:r>
              <a:rPr lang="en-GB" dirty="0"/>
              <a:t>Follow up</a:t>
            </a:r>
          </a:p>
        </p:txBody>
      </p:sp>
      <p:pic>
        <p:nvPicPr>
          <p:cNvPr id="6" name="Picture Placeholder 5" descr="Teacher">
            <a:extLst>
              <a:ext uri="{FF2B5EF4-FFF2-40B4-BE49-F238E27FC236}">
                <a16:creationId xmlns:a16="http://schemas.microsoft.com/office/drawing/2014/main" id="{A1B349DC-4D51-4239-A47F-7782133E3562}"/>
              </a:ext>
            </a:extLst>
          </p:cNvPr>
          <p:cNvPicPr>
            <a:picLocks noGrp="1" noChangeAspect="1"/>
          </p:cNvPicPr>
          <p:nvPr>
            <p:ph type="pic"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 t="10520" b="10520"/>
          <a:stretch>
            <a:fillRect/>
          </a:stretch>
        </p:blipFill>
        <p:spPr>
          <a:xfrm>
            <a:off x="5183188" y="267510"/>
            <a:ext cx="6172200" cy="6322979"/>
          </a:xfrm>
        </p:spPr>
      </p:pic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2ED711D-A762-4699-9F22-61159FD7964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359924" y="2057400"/>
            <a:ext cx="4412102" cy="3811588"/>
          </a:xfrm>
        </p:spPr>
        <p:txBody>
          <a:bodyPr/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Grab a card &amp; sticker!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@</a:t>
            </a:r>
            <a:r>
              <a:rPr lang="en-GB" dirty="0" err="1"/>
              <a:t>stefflocke</a:t>
            </a:r>
            <a:endParaRPr lang="en-GB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itsalocke.com/talks</a:t>
            </a:r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lang="en-GB" dirty="0"/>
              <a:t>steph@itsalocke.com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C363492-2137-42FD-8797-E197CE51F841}"/>
              </a:ext>
            </a:extLst>
          </p:cNvPr>
          <p:cNvSpPr txBox="1"/>
          <p:nvPr/>
        </p:nvSpPr>
        <p:spPr>
          <a:xfrm>
            <a:off x="7140102" y="1541834"/>
            <a:ext cx="3414408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GB" sz="13800" dirty="0">
                <a:solidFill>
                  <a:schemeClr val="bg1"/>
                </a:solidFill>
                <a:latin typeface="+mj-lt"/>
              </a:rPr>
              <a:t>Q&amp;A</a:t>
            </a:r>
          </a:p>
        </p:txBody>
      </p:sp>
    </p:spTree>
    <p:extLst>
      <p:ext uri="{BB962C8B-B14F-4D97-AF65-F5344CB8AC3E}">
        <p14:creationId xmlns:p14="http://schemas.microsoft.com/office/powerpoint/2010/main" val="12961682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F9BE9481-DDEB-4AB2-BA84-C20BC3971886}"/>
              </a:ext>
            </a:extLst>
          </p:cNvPr>
          <p:cNvSpPr>
            <a:spLocks noGrp="1"/>
          </p:cNvSpPr>
          <p:nvPr>
            <p:ph type="title" idx="4294967295"/>
          </p:nvPr>
        </p:nvSpPr>
        <p:spPr>
          <a:xfrm>
            <a:off x="7386638" y="365125"/>
            <a:ext cx="4805362" cy="1325563"/>
          </a:xfrm>
        </p:spPr>
        <p:txBody>
          <a:bodyPr/>
          <a:lstStyle/>
          <a:p>
            <a:r>
              <a:rPr lang="en-GB" dirty="0"/>
              <a:t>Agenda</a:t>
            </a:r>
          </a:p>
        </p:txBody>
      </p:sp>
      <mc:AlternateContent xmlns:mc="http://schemas.openxmlformats.org/markup-compatibility/2006">
        <mc:Choice xmlns:psuz="http://schemas.microsoft.com/office/powerpoint/2016/summaryzoom" Requires="psuz">
          <p:graphicFrame>
            <p:nvGraphicFramePr>
              <p:cNvPr id="18" name="Summary Zoom 17">
                <a:extLst>
                  <a:ext uri="{FF2B5EF4-FFF2-40B4-BE49-F238E27FC236}">
                    <a16:creationId xmlns:a16="http://schemas.microsoft.com/office/drawing/2014/main" id="{CB7F49B0-6DF6-4CED-A3F9-2FCEF0372C70}"/>
                  </a:ext>
                </a:extLst>
              </p:cNvPr>
              <p:cNvGraphicFramePr>
                <a:graphicFrameLocks noChangeAspect="1"/>
              </p:cNvGraphicFramePr>
              <p:nvPr>
                <p:extLst>
                  <p:ext uri="{D42A27DB-BD31-4B8C-83A1-F6EECF244321}">
                    <p14:modId xmlns:p14="http://schemas.microsoft.com/office/powerpoint/2010/main" val="64178280"/>
                  </p:ext>
                </p:extLst>
              </p:nvPr>
            </p:nvGraphicFramePr>
            <p:xfrm>
              <a:off x="838200" y="1825625"/>
              <a:ext cx="10515600" cy="4351338"/>
            </p:xfrm>
            <a:graphic>
              <a:graphicData uri="http://schemas.microsoft.com/office/powerpoint/2016/summaryzoom">
                <psuz:summaryZm>
                  <psuz:summaryZmObj sectionId="{CA5074C6-0494-43C3-B8B6-0096F7405620}">
                    <psuz:zmPr id="{06F817C9-47A7-4719-9C9D-C21FED90B643}" transitionDur="1000">
                      <p166:blipFill xmlns:p166="http://schemas.microsoft.com/office/powerpoint/2016/6/main">
                        <a:blip r:embed="rId2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437054" y="844788"/>
                          <a:ext cx="4732020" cy="266176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summaryZmObj sectionId="{55EA4A31-91E4-4EE8-9518-07A3CCC5B55F}">
                    <psuz:zmPr id="{FC1DF26E-5D40-4158-8F64-5B64034D60C0}" transitionDur="1000">
                      <p166:blipFill xmlns:p166="http://schemas.microsoft.com/office/powerpoint/2016/6/main">
                        <a:blip r:embed="rId3"/>
                        <a:stretch>
                          <a:fillRect/>
                        </a:stretch>
                      </p166:blipFill>
                      <p166:spPr xmlns:p166="http://schemas.microsoft.com/office/powerpoint/2016/6/main">
                        <a:xfrm>
                          <a:off x="5346525" y="844788"/>
                          <a:ext cx="4732020" cy="2661761"/>
                        </a:xfrm>
                        <a:prstGeom prst="rect">
                          <a:avLst/>
                        </a:prstGeom>
                        <a:ln w="3175">
                          <a:solidFill>
                            <a:prstClr val="ltGray"/>
                          </a:solidFill>
                        </a:ln>
                      </p166:spPr>
                    </psuz:zmPr>
                  </psuz:summaryZmObj>
                  <psuz:gridLayout/>
                </psuz:summaryZm>
              </a:graphicData>
            </a:graphic>
          </p:graphicFrame>
        </mc:Choice>
        <mc:Fallback>
          <p:grpSp>
            <p:nvGrpSpPr>
              <p:cNvPr id="18" name="Summary Zoom 17">
                <a:extLst>
                  <a:ext uri="{FF2B5EF4-FFF2-40B4-BE49-F238E27FC236}">
                    <a16:creationId xmlns:a16="http://schemas.microsoft.com/office/drawing/2014/main" id="{CB7F49B0-6DF6-4CED-A3F9-2FCEF0372C70}"/>
                  </a:ext>
                </a:extLst>
              </p:cNvPr>
              <p:cNvGrpSpPr>
                <a:grpSpLocks noGrp="1" noUngrp="1" noRot="1" noChangeAspect="1" noMove="1" noResize="1"/>
              </p:cNvGrpSpPr>
              <p:nvPr/>
            </p:nvGrpSpPr>
            <p:grpSpPr>
              <a:xfrm>
                <a:off x="838200" y="1825625"/>
                <a:ext cx="10515600" cy="4351338"/>
                <a:chOff x="838200" y="1825625"/>
                <a:chExt cx="10515600" cy="4351338"/>
              </a:xfrm>
            </p:grpSpPr>
            <p:pic>
              <p:nvPicPr>
                <p:cNvPr id="2" name="Picture 2">
                  <a:hlinkClick r:id="rId4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2"/>
                <a:stretch>
                  <a:fillRect/>
                </a:stretch>
              </p:blipFill>
              <p:spPr>
                <a:xfrm>
                  <a:off x="1275254" y="2670413"/>
                  <a:ext cx="4732020" cy="2661761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  <p:pic>
              <p:nvPicPr>
                <p:cNvPr id="3" name="Picture 3">
                  <a:hlinkClick r:id="rId5" action="ppaction://hlinksldjump"/>
                </p:cNvPr>
                <p:cNvPicPr>
                  <a:picLocks noSelect="1" noRot="1" noChangeAspect="1" noMove="1" noResize="1" noEditPoints="1" noAdjustHandles="1" noChangeArrowheads="1" noChangeShapeType="1"/>
                </p:cNvPicPr>
                <p:nvPr/>
              </p:nvPicPr>
              <p:blipFill>
                <a:blip r:embed="rId3"/>
                <a:stretch>
                  <a:fillRect/>
                </a:stretch>
              </p:blipFill>
              <p:spPr>
                <a:xfrm>
                  <a:off x="6184725" y="2670413"/>
                  <a:ext cx="4732020" cy="2661761"/>
                </a:xfrm>
                <a:prstGeom prst="rect">
                  <a:avLst/>
                </a:prstGeom>
                <a:ln w="3175">
                  <a:solidFill>
                    <a:prstClr val="ltGray"/>
                  </a:solidFill>
                </a:ln>
              </p:spPr>
            </p:pic>
          </p:grpSp>
        </mc:Fallback>
      </mc:AlternateContent>
    </p:spTree>
    <p:extLst>
      <p:ext uri="{BB962C8B-B14F-4D97-AF65-F5344CB8AC3E}">
        <p14:creationId xmlns:p14="http://schemas.microsoft.com/office/powerpoint/2010/main" val="268694684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367F1362-A5DD-487A-980B-EFE03E61D31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9"/>
            <a:ext cx="10515600" cy="1719262"/>
          </a:xfrm>
        </p:spPr>
        <p:txBody>
          <a:bodyPr>
            <a:normAutofit/>
          </a:bodyPr>
          <a:lstStyle/>
          <a:p>
            <a:r>
              <a:rPr lang="en-GB" sz="8800" dirty="0"/>
              <a:t>Third Normal Form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3B2C9283-E1B1-4ACA-88FB-0174467F26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3429001"/>
            <a:ext cx="10515600" cy="2660650"/>
          </a:xfrm>
        </p:spPr>
        <p:txBody>
          <a:bodyPr>
            <a:normAutofit fontScale="92500"/>
          </a:bodyPr>
          <a:lstStyle/>
          <a:p>
            <a:r>
              <a:rPr lang="en-GB" sz="4800" dirty="0"/>
              <a:t>What is 3NF?</a:t>
            </a:r>
          </a:p>
          <a:p>
            <a:r>
              <a:rPr lang="en-GB" sz="4800" dirty="0"/>
              <a:t>What’s the problem with 3NF?</a:t>
            </a:r>
          </a:p>
          <a:p>
            <a:r>
              <a:rPr lang="en-GB" sz="4800" dirty="0"/>
              <a:t>How does this make life hard as a dev?</a:t>
            </a:r>
          </a:p>
        </p:txBody>
      </p:sp>
    </p:spTree>
    <p:extLst>
      <p:ext uri="{BB962C8B-B14F-4D97-AF65-F5344CB8AC3E}">
        <p14:creationId xmlns:p14="http://schemas.microsoft.com/office/powerpoint/2010/main" val="1144748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D124C58A-B6F1-4C3A-BA74-166DD38658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GB" dirty="0"/>
              <a:t>Third Normal Form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C45DEA62-7DEB-4936-9651-4749205733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GB" dirty="0"/>
              <a:t>No repeating groups per row</a:t>
            </a:r>
          </a:p>
          <a:p>
            <a:r>
              <a:rPr lang="en-GB" dirty="0"/>
              <a:t>No partially dependent attributes</a:t>
            </a:r>
          </a:p>
          <a:p>
            <a:r>
              <a:rPr lang="en-GB" dirty="0"/>
              <a:t>No dependencies except on the key</a:t>
            </a:r>
          </a:p>
        </p:txBody>
      </p:sp>
    </p:spTree>
    <p:extLst>
      <p:ext uri="{BB962C8B-B14F-4D97-AF65-F5344CB8AC3E}">
        <p14:creationId xmlns:p14="http://schemas.microsoft.com/office/powerpoint/2010/main" val="52762520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3B5D9C9-B7B2-46BE-B8A9-928808FD87B3}"/>
              </a:ext>
            </a:extLst>
          </p:cNvPr>
          <p:cNvSpPr>
            <a:spLocks noGrp="1"/>
          </p:cNvSpPr>
          <p:nvPr>
            <p:ph type="body" sz="quarter" idx="10"/>
          </p:nvPr>
        </p:nvSpPr>
        <p:spPr/>
        <p:txBody>
          <a:bodyPr>
            <a:normAutofit/>
          </a:bodyPr>
          <a:lstStyle/>
          <a:p>
            <a:pPr marL="0" indent="0" algn="ctr">
              <a:buNone/>
            </a:pPr>
            <a:r>
              <a:rPr lang="en-GB" sz="7200" dirty="0"/>
              <a:t>But does that even mean?</a:t>
            </a:r>
          </a:p>
        </p:txBody>
      </p:sp>
    </p:spTree>
    <p:extLst>
      <p:ext uri="{BB962C8B-B14F-4D97-AF65-F5344CB8AC3E}">
        <p14:creationId xmlns:p14="http://schemas.microsoft.com/office/powerpoint/2010/main" val="399425495"/>
      </p:ext>
    </p:extLst>
  </p:cSld>
  <p:clrMapOvr>
    <a:masterClrMapping/>
  </p:clrMapOvr>
</p:sld>
</file>

<file path=ppt/theme/theme1.xml><?xml version="1.0" encoding="utf-8"?>
<a:theme xmlns:a="http://schemas.openxmlformats.org/drawingml/2006/main" name="lockedata">
  <a:themeElements>
    <a:clrScheme name="Custom 1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2165B6"/>
      </a:accent1>
      <a:accent2>
        <a:srgbClr val="E8830C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newlocke">
      <a:majorFont>
        <a:latin typeface="Contrail One"/>
        <a:ea typeface=""/>
        <a:cs typeface=""/>
      </a:majorFont>
      <a:minorFont>
        <a:latin typeface="Roboto"/>
        <a:ea typeface=""/>
        <a:cs typeface=""/>
      </a:minorFont>
    </a:fontScheme>
    <a:fmtScheme name="Subtle Solids">
      <a:fillStyleLst>
        <a:solidFill>
          <a:schemeClr val="phClr"/>
        </a:solidFill>
        <a:solidFill>
          <a:schemeClr val="phClr">
            <a:tint val="65000"/>
          </a:schemeClr>
        </a:solidFill>
        <a:solidFill>
          <a:schemeClr val="phClr">
            <a:shade val="80000"/>
            <a:satMod val="150000"/>
          </a:schemeClr>
        </a:solidFill>
      </a:fillStyleLst>
      <a:lnStyleLst>
        <a:ln w="9525" cap="flat" cmpd="sng" algn="ctr">
          <a:solidFill>
            <a:schemeClr val="phClr"/>
          </a:solidFill>
          <a:prstDash val="solid"/>
        </a:ln>
        <a:ln w="10795" cap="flat" cmpd="sng" algn="ctr">
          <a:solidFill>
            <a:schemeClr val="phClr"/>
          </a:solidFill>
          <a:prstDash val="solid"/>
        </a:ln>
        <a:ln w="17145" cap="flat" cmpd="sng" algn="ctr">
          <a:solidFill>
            <a:schemeClr val="phClr">
              <a:shade val="95000"/>
              <a:alpha val="50000"/>
              <a:satMod val="150000"/>
            </a:schemeClr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44450" dist="1397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twoPt" dir="tl"/>
          </a:scene3d>
          <a:sp3d prstMaterial="flat">
            <a:bevelT w="12700" h="25400" prst="coolSlant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lockedata" id="{797FD847-4FAC-475F-93C3-6A67270BEFB8}" vid="{7C3D5561-9D79-4F9C-9983-15380E1AD507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lockedata</Template>
  <TotalTime>1305</TotalTime>
  <Words>1436</Words>
  <Application>Microsoft Office PowerPoint</Application>
  <PresentationFormat>Widescreen</PresentationFormat>
  <Paragraphs>445</Paragraphs>
  <Slides>54</Slides>
  <Notes>12</Notes>
  <HiddenSlides>0</HiddenSlides>
  <MMClips>2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54</vt:i4>
      </vt:variant>
    </vt:vector>
  </HeadingPairs>
  <TitlesOfParts>
    <vt:vector size="60" baseType="lpstr">
      <vt:lpstr>Arial</vt:lpstr>
      <vt:lpstr>Calibri</vt:lpstr>
      <vt:lpstr>Contrail One</vt:lpstr>
      <vt:lpstr>Roboto</vt:lpstr>
      <vt:lpstr>Wingdings</vt:lpstr>
      <vt:lpstr>lockedata</vt:lpstr>
      <vt:lpstr>Anchor Modelling</vt:lpstr>
      <vt:lpstr>PowerPoint Presentation</vt:lpstr>
      <vt:lpstr>PowerPoint Presentation</vt:lpstr>
      <vt:lpstr>PowerPoint Presentation</vt:lpstr>
      <vt:lpstr>Steph Locke</vt:lpstr>
      <vt:lpstr>Agenda</vt:lpstr>
      <vt:lpstr>Third Normal Form</vt:lpstr>
      <vt:lpstr>Third Normal Form</vt:lpstr>
      <vt:lpstr>PowerPoint Presentation</vt:lpstr>
      <vt:lpstr>PowerPoint Presentation</vt:lpstr>
      <vt:lpstr>No normalisation aka denormalised</vt:lpstr>
      <vt:lpstr>PowerPoint Presentation</vt:lpstr>
      <vt:lpstr>PowerPoint Presentation</vt:lpstr>
      <vt:lpstr>First normal form – starting to normalise</vt:lpstr>
      <vt:lpstr>PowerPoint Presentation</vt:lpstr>
      <vt:lpstr>PowerPoint Presentation</vt:lpstr>
      <vt:lpstr>Second normal form – getting there</vt:lpstr>
      <vt:lpstr>PowerPoint Presentation</vt:lpstr>
      <vt:lpstr>PowerPoint Presentation</vt:lpstr>
      <vt:lpstr>Third normal form – got there?</vt:lpstr>
      <vt:lpstr>PowerPoint Presentation</vt:lpstr>
      <vt:lpstr>PowerPoint Presentation</vt:lpstr>
      <vt:lpstr>Boyce Codd normal form – We’re there!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DB woes</vt:lpstr>
      <vt:lpstr>DB Woes</vt:lpstr>
      <vt:lpstr>DB woes</vt:lpstr>
      <vt:lpstr>PowerPoint Presentation</vt:lpstr>
      <vt:lpstr>Sixth Normal Form</vt:lpstr>
      <vt:lpstr>PowerPoint Presentation</vt:lpstr>
      <vt:lpstr>Sixth Normal Form</vt:lpstr>
      <vt:lpstr>Sixth normal form</vt:lpstr>
      <vt:lpstr>PowerPoint Presentation</vt:lpstr>
      <vt:lpstr>PowerPoint Presentation</vt:lpstr>
      <vt:lpstr>PowerPoint Presentation</vt:lpstr>
      <vt:lpstr>PowerPoint Presentation</vt:lpstr>
      <vt:lpstr>Anchor Modelling</vt:lpstr>
      <vt:lpstr>What’s in a model</vt:lpstr>
      <vt:lpstr>Model your data</vt:lpstr>
      <vt:lpstr>PowerPoint Presentation</vt:lpstr>
      <vt:lpstr>PowerPoint Presentation</vt:lpstr>
      <vt:lpstr>Generate SQL</vt:lpstr>
      <vt:lpstr>PowerPoint Presentation</vt:lpstr>
      <vt:lpstr>Use 3NF interfaces</vt:lpstr>
      <vt:lpstr>PowerPoint Presentation</vt:lpstr>
      <vt:lpstr>Conclusion</vt:lpstr>
      <vt:lpstr>PowerPoint Presentation</vt:lpstr>
      <vt:lpstr>Thank you!</vt:lpstr>
      <vt:lpstr>Follow up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Anchor Modelling</dc:title>
  <dc:creator>Stephanie Locke</dc:creator>
  <cp:lastModifiedBy>Stephanie Locke</cp:lastModifiedBy>
  <cp:revision>29</cp:revision>
  <dcterms:created xsi:type="dcterms:W3CDTF">2018-01-16T20:12:04Z</dcterms:created>
  <dcterms:modified xsi:type="dcterms:W3CDTF">2018-01-17T22:27:05Z</dcterms:modified>
</cp:coreProperties>
</file>